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6"/>
  </p:notesMasterIdLst>
  <p:sldIdLst>
    <p:sldId id="284" r:id="rId3"/>
    <p:sldId id="290" r:id="rId4"/>
    <p:sldId id="294" r:id="rId5"/>
    <p:sldId id="297" r:id="rId6"/>
    <p:sldId id="300" r:id="rId7"/>
    <p:sldId id="302" r:id="rId8"/>
    <p:sldId id="303" r:id="rId9"/>
    <p:sldId id="304" r:id="rId10"/>
    <p:sldId id="298" r:id="rId11"/>
    <p:sldId id="307" r:id="rId12"/>
    <p:sldId id="306" r:id="rId13"/>
    <p:sldId id="308" r:id="rId14"/>
    <p:sldId id="305" r:id="rId15"/>
  </p:sldIdLst>
  <p:sldSz cx="9144000" cy="5143500" type="screen16x9"/>
  <p:notesSz cx="6858000" cy="91440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115">
          <p15:clr>
            <a:srgbClr val="A4A3A4"/>
          </p15:clr>
        </p15:guide>
        <p15:guide id="4" pos="3152">
          <p15:clr>
            <a:srgbClr val="A4A3A4"/>
          </p15:clr>
        </p15:guide>
        <p15:guide id="5" orient="horz" pos="1620">
          <p15:clr>
            <a:srgbClr val="A4A3A4"/>
          </p15:clr>
        </p15:guide>
        <p15:guide id="6" orient="horz" pos="1586">
          <p15:clr>
            <a:srgbClr val="A4A3A4"/>
          </p15:clr>
        </p15:guide>
        <p15:guide id="7" orient="horz" pos="2164">
          <p15:clr>
            <a:srgbClr val="A4A3A4"/>
          </p15:clr>
        </p15:guide>
        <p15:guide id="8" orient="horz" pos="622">
          <p15:clr>
            <a:srgbClr val="A4A3A4"/>
          </p15:clr>
        </p15:guide>
        <p15:guide id="9" pos="360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B4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467" autoAdjust="0"/>
  </p:normalViewPr>
  <p:slideViewPr>
    <p:cSldViewPr>
      <p:cViewPr varScale="1">
        <p:scale>
          <a:sx n="87" d="100"/>
          <a:sy n="87" d="100"/>
        </p:scale>
        <p:origin x="906" y="78"/>
      </p:cViewPr>
      <p:guideLst>
        <p:guide orient="horz" pos="2160"/>
        <p:guide pos="2880"/>
        <p:guide orient="horz" pos="2115"/>
        <p:guide pos="3152"/>
        <p:guide orient="horz" pos="1620"/>
        <p:guide orient="horz" pos="1586"/>
        <p:guide orient="horz" pos="2164"/>
        <p:guide orient="horz" pos="622"/>
        <p:guide pos="360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000"/>
            </a:pPr>
            <a:r>
              <a:rPr lang="hu-HU" sz="1000"/>
              <a:t>%</a:t>
            </a:r>
          </a:p>
        </c:rich>
      </c:tx>
      <c:layout>
        <c:manualLayout>
          <c:xMode val="edge"/>
          <c:yMode val="edge"/>
          <c:x val="0.32786891254705969"/>
          <c:y val="7.005089892773643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36864781409735875"/>
          <c:y val="0.11146123458117224"/>
          <c:w val="0.566578546844407"/>
          <c:h val="0.68931230012630651"/>
        </c:manualLayout>
      </c:layout>
      <c:barChart>
        <c:barDir val="bar"/>
        <c:grouping val="percentStacked"/>
        <c:varyColors val="0"/>
        <c:ser>
          <c:idx val="8"/>
          <c:order val="0"/>
          <c:tx>
            <c:strRef>
              <c:f>Sheet1!$B$1</c:f>
              <c:strCache>
                <c:ptCount val="1"/>
                <c:pt idx="0">
                  <c:v>Активні зміни</c:v>
                </c:pt>
              </c:strCache>
            </c:strRef>
          </c:tx>
          <c:spPr>
            <a:solidFill>
              <a:srgbClr val="4C1D52"/>
            </a:solidFill>
            <a:ln w="25527">
              <a:noFill/>
            </a:ln>
          </c:spPr>
          <c:invertIfNegative val="0"/>
          <c:dLbls>
            <c:numFmt formatCode="#,##0" sourceLinked="0"/>
            <c:spPr>
              <a:noFill/>
              <a:ln w="25527">
                <a:noFill/>
              </a:ln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Армія</c:v>
                </c:pt>
                <c:pt idx="1">
                  <c:v>Просування інтересів України</c:v>
                </c:pt>
                <c:pt idx="2">
                  <c:v>Міліція</c:v>
                </c:pt>
                <c:pt idx="3">
                  <c:v>Система освіти</c:v>
                </c:pt>
                <c:pt idx="4">
                  <c:v>Децентралізація </c:v>
                </c:pt>
                <c:pt idx="5">
                  <c:v>Реформа виборчої системи</c:v>
                </c:pt>
                <c:pt idx="6">
                  <c:v>Енергетична система</c:v>
                </c:pt>
                <c:pt idx="7">
                  <c:v>Конституційна реформа</c:v>
                </c:pt>
                <c:pt idx="8">
                  <c:v>Державне управління</c:v>
                </c:pt>
                <c:pt idx="9">
                  <c:v>Податкова система</c:v>
                </c:pt>
                <c:pt idx="10">
                  <c:v>Державні закупівлі</c:v>
                </c:pt>
                <c:pt idx="11">
                  <c:v>Фінансова система </c:v>
                </c:pt>
                <c:pt idx="12">
                  <c:v>Система дерегуляції </c:v>
                </c:pt>
                <c:pt idx="13">
                  <c:v>Аграрна система</c:v>
                </c:pt>
                <c:pt idx="14">
                  <c:v>Боротьба з корупцією</c:v>
                </c:pt>
                <c:pt idx="15">
                  <c:v>Управління держ.власністю</c:v>
                </c:pt>
                <c:pt idx="16">
                  <c:v>Система охорони здоров’я</c:v>
                </c:pt>
                <c:pt idx="17">
                  <c:v>Прокуратура</c:v>
                </c:pt>
                <c:pt idx="18">
                  <c:v>Судова система</c:v>
                </c:pt>
              </c:strCache>
            </c:strRef>
          </c:cat>
          <c:val>
            <c:numRef>
              <c:f>Sheet1!$B$2:$B$20</c:f>
              <c:numCache>
                <c:formatCode>General</c:formatCode>
                <c:ptCount val="19"/>
                <c:pt idx="0">
                  <c:v>18.899999999999999</c:v>
                </c:pt>
                <c:pt idx="1">
                  <c:v>10.6</c:v>
                </c:pt>
                <c:pt idx="2">
                  <c:v>15.2</c:v>
                </c:pt>
                <c:pt idx="3">
                  <c:v>4.5</c:v>
                </c:pt>
                <c:pt idx="4">
                  <c:v>4.3</c:v>
                </c:pt>
                <c:pt idx="5">
                  <c:v>3.8</c:v>
                </c:pt>
                <c:pt idx="6">
                  <c:v>5.7</c:v>
                </c:pt>
                <c:pt idx="7">
                  <c:v>2.6</c:v>
                </c:pt>
                <c:pt idx="8">
                  <c:v>2.9</c:v>
                </c:pt>
                <c:pt idx="9">
                  <c:v>2.9</c:v>
                </c:pt>
                <c:pt idx="10">
                  <c:v>2.9</c:v>
                </c:pt>
                <c:pt idx="11">
                  <c:v>3.8</c:v>
                </c:pt>
                <c:pt idx="12">
                  <c:v>2.7</c:v>
                </c:pt>
                <c:pt idx="13">
                  <c:v>1.8</c:v>
                </c:pt>
                <c:pt idx="14">
                  <c:v>2.2000000000000002</c:v>
                </c:pt>
                <c:pt idx="15">
                  <c:v>2</c:v>
                </c:pt>
                <c:pt idx="16">
                  <c:v>1.8</c:v>
                </c:pt>
                <c:pt idx="17">
                  <c:v>1.8</c:v>
                </c:pt>
                <c:pt idx="18">
                  <c:v>1.8</c:v>
                </c:pt>
              </c:numCache>
            </c:numRef>
          </c:val>
        </c:ser>
        <c:ser>
          <c:idx val="0"/>
          <c:order val="1"/>
          <c:tx>
            <c:strRef>
              <c:f>Sheet1!$C$1</c:f>
              <c:strCache>
                <c:ptCount val="1"/>
                <c:pt idx="0">
                  <c:v>Є зміни, але вони досить повільні</c:v>
                </c:pt>
              </c:strCache>
            </c:strRef>
          </c:tx>
          <c:spPr>
            <a:solidFill>
              <a:srgbClr val="7A2280"/>
            </a:solidFill>
            <a:ln w="25527">
              <a:noFill/>
            </a:ln>
          </c:spPr>
          <c:invertIfNegative val="0"/>
          <c:dLbls>
            <c:numFmt formatCode="#,##0" sourceLinked="0"/>
            <c:spPr>
              <a:noFill/>
              <a:ln w="25527">
                <a:noFill/>
              </a:ln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Армія</c:v>
                </c:pt>
                <c:pt idx="1">
                  <c:v>Просування інтересів України</c:v>
                </c:pt>
                <c:pt idx="2">
                  <c:v>Міліція</c:v>
                </c:pt>
                <c:pt idx="3">
                  <c:v>Система освіти</c:v>
                </c:pt>
                <c:pt idx="4">
                  <c:v>Децентралізація </c:v>
                </c:pt>
                <c:pt idx="5">
                  <c:v>Реформа виборчої системи</c:v>
                </c:pt>
                <c:pt idx="6">
                  <c:v>Енергетична система</c:v>
                </c:pt>
                <c:pt idx="7">
                  <c:v>Конституційна реформа</c:v>
                </c:pt>
                <c:pt idx="8">
                  <c:v>Державне управління</c:v>
                </c:pt>
                <c:pt idx="9">
                  <c:v>Податкова система</c:v>
                </c:pt>
                <c:pt idx="10">
                  <c:v>Державні закупівлі</c:v>
                </c:pt>
                <c:pt idx="11">
                  <c:v>Фінансова система </c:v>
                </c:pt>
                <c:pt idx="12">
                  <c:v>Система дерегуляції </c:v>
                </c:pt>
                <c:pt idx="13">
                  <c:v>Аграрна система</c:v>
                </c:pt>
                <c:pt idx="14">
                  <c:v>Боротьба з корупцією</c:v>
                </c:pt>
                <c:pt idx="15">
                  <c:v>Управління держ.власністю</c:v>
                </c:pt>
                <c:pt idx="16">
                  <c:v>Система охорони здоров’я</c:v>
                </c:pt>
                <c:pt idx="17">
                  <c:v>Прокуратура</c:v>
                </c:pt>
                <c:pt idx="18">
                  <c:v>Судова система</c:v>
                </c:pt>
              </c:strCache>
            </c:strRef>
          </c:cat>
          <c:val>
            <c:numRef>
              <c:f>Sheet1!$C$2:$C$20</c:f>
              <c:numCache>
                <c:formatCode>General</c:formatCode>
                <c:ptCount val="19"/>
                <c:pt idx="0">
                  <c:v>36.200000000000003</c:v>
                </c:pt>
                <c:pt idx="1">
                  <c:v>33.6</c:v>
                </c:pt>
                <c:pt idx="2">
                  <c:v>28.4</c:v>
                </c:pt>
                <c:pt idx="3">
                  <c:v>22.9</c:v>
                </c:pt>
                <c:pt idx="4">
                  <c:v>22.5</c:v>
                </c:pt>
                <c:pt idx="5">
                  <c:v>18.7</c:v>
                </c:pt>
                <c:pt idx="6">
                  <c:v>16.7</c:v>
                </c:pt>
                <c:pt idx="7">
                  <c:v>18.8</c:v>
                </c:pt>
                <c:pt idx="8">
                  <c:v>17.2</c:v>
                </c:pt>
                <c:pt idx="9">
                  <c:v>17</c:v>
                </c:pt>
                <c:pt idx="10">
                  <c:v>16.8</c:v>
                </c:pt>
                <c:pt idx="11">
                  <c:v>15.2</c:v>
                </c:pt>
                <c:pt idx="12">
                  <c:v>16.2</c:v>
                </c:pt>
                <c:pt idx="13">
                  <c:v>15.6</c:v>
                </c:pt>
                <c:pt idx="14">
                  <c:v>14.4</c:v>
                </c:pt>
                <c:pt idx="15">
                  <c:v>11.6</c:v>
                </c:pt>
                <c:pt idx="16">
                  <c:v>11</c:v>
                </c:pt>
                <c:pt idx="17">
                  <c:v>10.7</c:v>
                </c:pt>
                <c:pt idx="18">
                  <c:v>10.4</c:v>
                </c:pt>
              </c:numCache>
            </c:numRef>
          </c:val>
        </c:ser>
        <c:ser>
          <c:idx val="1"/>
          <c:order val="2"/>
          <c:tx>
            <c:strRef>
              <c:f>Sheet1!$D$1</c:f>
              <c:strCache>
                <c:ptCount val="1"/>
                <c:pt idx="0">
                  <c:v>Майже немає змін</c:v>
                </c:pt>
              </c:strCache>
            </c:strRef>
          </c:tx>
          <c:spPr>
            <a:solidFill>
              <a:srgbClr val="F7911E"/>
            </a:solidFill>
            <a:ln w="25527">
              <a:noFill/>
            </a:ln>
          </c:spPr>
          <c:invertIfNegative val="0"/>
          <c:dLbls>
            <c:numFmt formatCode="#,##0" sourceLinked="0"/>
            <c:spPr>
              <a:noFill/>
              <a:ln w="25527">
                <a:noFill/>
              </a:ln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Армія</c:v>
                </c:pt>
                <c:pt idx="1">
                  <c:v>Просування інтересів України</c:v>
                </c:pt>
                <c:pt idx="2">
                  <c:v>Міліція</c:v>
                </c:pt>
                <c:pt idx="3">
                  <c:v>Система освіти</c:v>
                </c:pt>
                <c:pt idx="4">
                  <c:v>Децентралізація </c:v>
                </c:pt>
                <c:pt idx="5">
                  <c:v>Реформа виборчої системи</c:v>
                </c:pt>
                <c:pt idx="6">
                  <c:v>Енергетична система</c:v>
                </c:pt>
                <c:pt idx="7">
                  <c:v>Конституційна реформа</c:v>
                </c:pt>
                <c:pt idx="8">
                  <c:v>Державне управління</c:v>
                </c:pt>
                <c:pt idx="9">
                  <c:v>Податкова система</c:v>
                </c:pt>
                <c:pt idx="10">
                  <c:v>Державні закупівлі</c:v>
                </c:pt>
                <c:pt idx="11">
                  <c:v>Фінансова система </c:v>
                </c:pt>
                <c:pt idx="12">
                  <c:v>Система дерегуляції </c:v>
                </c:pt>
                <c:pt idx="13">
                  <c:v>Аграрна система</c:v>
                </c:pt>
                <c:pt idx="14">
                  <c:v>Боротьба з корупцією</c:v>
                </c:pt>
                <c:pt idx="15">
                  <c:v>Управління держ.власністю</c:v>
                </c:pt>
                <c:pt idx="16">
                  <c:v>Система охорони здоров’я</c:v>
                </c:pt>
                <c:pt idx="17">
                  <c:v>Прокуратура</c:v>
                </c:pt>
                <c:pt idx="18">
                  <c:v>Судова система</c:v>
                </c:pt>
              </c:strCache>
            </c:strRef>
          </c:cat>
          <c:val>
            <c:numRef>
              <c:f>Sheet1!$D$2:$D$20</c:f>
              <c:numCache>
                <c:formatCode>General</c:formatCode>
                <c:ptCount val="19"/>
                <c:pt idx="0">
                  <c:v>20.100000000000001</c:v>
                </c:pt>
                <c:pt idx="1">
                  <c:v>25.9</c:v>
                </c:pt>
                <c:pt idx="2">
                  <c:v>25.4</c:v>
                </c:pt>
                <c:pt idx="3">
                  <c:v>34.299999999999997</c:v>
                </c:pt>
                <c:pt idx="4">
                  <c:v>32.1</c:v>
                </c:pt>
                <c:pt idx="5">
                  <c:v>31.7</c:v>
                </c:pt>
                <c:pt idx="6">
                  <c:v>31.4</c:v>
                </c:pt>
                <c:pt idx="7">
                  <c:v>35</c:v>
                </c:pt>
                <c:pt idx="8">
                  <c:v>31.7</c:v>
                </c:pt>
                <c:pt idx="9">
                  <c:v>31.8</c:v>
                </c:pt>
                <c:pt idx="10">
                  <c:v>29.6</c:v>
                </c:pt>
                <c:pt idx="11">
                  <c:v>32.4</c:v>
                </c:pt>
                <c:pt idx="12">
                  <c:v>31</c:v>
                </c:pt>
                <c:pt idx="13">
                  <c:v>32.1</c:v>
                </c:pt>
                <c:pt idx="14">
                  <c:v>24.3</c:v>
                </c:pt>
                <c:pt idx="15">
                  <c:v>30.2</c:v>
                </c:pt>
                <c:pt idx="16">
                  <c:v>33.5</c:v>
                </c:pt>
                <c:pt idx="17">
                  <c:v>24.9</c:v>
                </c:pt>
                <c:pt idx="18">
                  <c:v>26.2</c:v>
                </c:pt>
              </c:numCache>
            </c:numRef>
          </c:val>
        </c:ser>
        <c:ser>
          <c:idx val="2"/>
          <c:order val="3"/>
          <c:tx>
            <c:strRef>
              <c:f>Sheet1!$E$1</c:f>
              <c:strCache>
                <c:ptCount val="1"/>
                <c:pt idx="0">
                  <c:v>Зовсім немає змін</c:v>
                </c:pt>
              </c:strCache>
            </c:strRef>
          </c:tx>
          <c:spPr>
            <a:solidFill>
              <a:srgbClr val="C50017"/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Армія</c:v>
                </c:pt>
                <c:pt idx="1">
                  <c:v>Просування інтересів України</c:v>
                </c:pt>
                <c:pt idx="2">
                  <c:v>Міліція</c:v>
                </c:pt>
                <c:pt idx="3">
                  <c:v>Система освіти</c:v>
                </c:pt>
                <c:pt idx="4">
                  <c:v>Децентралізація </c:v>
                </c:pt>
                <c:pt idx="5">
                  <c:v>Реформа виборчої системи</c:v>
                </c:pt>
                <c:pt idx="6">
                  <c:v>Енергетична система</c:v>
                </c:pt>
                <c:pt idx="7">
                  <c:v>Конституційна реформа</c:v>
                </c:pt>
                <c:pt idx="8">
                  <c:v>Державне управління</c:v>
                </c:pt>
                <c:pt idx="9">
                  <c:v>Податкова система</c:v>
                </c:pt>
                <c:pt idx="10">
                  <c:v>Державні закупівлі</c:v>
                </c:pt>
                <c:pt idx="11">
                  <c:v>Фінансова система </c:v>
                </c:pt>
                <c:pt idx="12">
                  <c:v>Система дерегуляції </c:v>
                </c:pt>
                <c:pt idx="13">
                  <c:v>Аграрна система</c:v>
                </c:pt>
                <c:pt idx="14">
                  <c:v>Боротьба з корупцією</c:v>
                </c:pt>
                <c:pt idx="15">
                  <c:v>Управління держ.власністю</c:v>
                </c:pt>
                <c:pt idx="16">
                  <c:v>Система охорони здоров’я</c:v>
                </c:pt>
                <c:pt idx="17">
                  <c:v>Прокуратура</c:v>
                </c:pt>
                <c:pt idx="18">
                  <c:v>Судова система</c:v>
                </c:pt>
              </c:strCache>
            </c:strRef>
          </c:cat>
          <c:val>
            <c:numRef>
              <c:f>Sheet1!$E$2:$E$20</c:f>
              <c:numCache>
                <c:formatCode>General</c:formatCode>
                <c:ptCount val="19"/>
                <c:pt idx="0">
                  <c:v>16.100000000000001</c:v>
                </c:pt>
                <c:pt idx="1">
                  <c:v>22.3</c:v>
                </c:pt>
                <c:pt idx="2">
                  <c:v>24.3</c:v>
                </c:pt>
                <c:pt idx="3">
                  <c:v>32.1</c:v>
                </c:pt>
                <c:pt idx="4">
                  <c:v>26.9</c:v>
                </c:pt>
                <c:pt idx="5">
                  <c:v>34.799999999999997</c:v>
                </c:pt>
                <c:pt idx="6">
                  <c:v>33.4</c:v>
                </c:pt>
                <c:pt idx="7">
                  <c:v>31.1</c:v>
                </c:pt>
                <c:pt idx="8">
                  <c:v>35.5</c:v>
                </c:pt>
                <c:pt idx="9">
                  <c:v>34.200000000000003</c:v>
                </c:pt>
                <c:pt idx="10">
                  <c:v>29.1</c:v>
                </c:pt>
                <c:pt idx="11">
                  <c:v>35.6</c:v>
                </c:pt>
                <c:pt idx="12">
                  <c:v>31.6</c:v>
                </c:pt>
                <c:pt idx="13">
                  <c:v>33.6</c:v>
                </c:pt>
                <c:pt idx="14">
                  <c:v>55.8</c:v>
                </c:pt>
                <c:pt idx="15">
                  <c:v>35.299999999999997</c:v>
                </c:pt>
                <c:pt idx="16">
                  <c:v>48.8</c:v>
                </c:pt>
                <c:pt idx="17">
                  <c:v>48.7</c:v>
                </c:pt>
                <c:pt idx="18">
                  <c:v>51.2</c:v>
                </c:pt>
              </c:numCache>
            </c:numRef>
          </c:val>
        </c:ser>
        <c:ser>
          <c:idx val="3"/>
          <c:order val="4"/>
          <c:tx>
            <c:strRef>
              <c:f>Sheet1!$F$1</c:f>
              <c:strCache>
                <c:ptCount val="1"/>
                <c:pt idx="0">
                  <c:v>Важко сказати</c:v>
                </c:pt>
              </c:strCache>
            </c:strRef>
          </c:tx>
          <c:spPr>
            <a:solidFill>
              <a:sysClr val="window" lastClr="FFFFFF">
                <a:lumMod val="50000"/>
              </a:sysClr>
            </a:solidFill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solidFill>
                      <a:schemeClr val="bg1"/>
                    </a:solidFill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Армія</c:v>
                </c:pt>
                <c:pt idx="1">
                  <c:v>Просування інтересів України</c:v>
                </c:pt>
                <c:pt idx="2">
                  <c:v>Міліція</c:v>
                </c:pt>
                <c:pt idx="3">
                  <c:v>Система освіти</c:v>
                </c:pt>
                <c:pt idx="4">
                  <c:v>Децентралізація </c:v>
                </c:pt>
                <c:pt idx="5">
                  <c:v>Реформа виборчої системи</c:v>
                </c:pt>
                <c:pt idx="6">
                  <c:v>Енергетична система</c:v>
                </c:pt>
                <c:pt idx="7">
                  <c:v>Конституційна реформа</c:v>
                </c:pt>
                <c:pt idx="8">
                  <c:v>Державне управління</c:v>
                </c:pt>
                <c:pt idx="9">
                  <c:v>Податкова система</c:v>
                </c:pt>
                <c:pt idx="10">
                  <c:v>Державні закупівлі</c:v>
                </c:pt>
                <c:pt idx="11">
                  <c:v>Фінансова система </c:v>
                </c:pt>
                <c:pt idx="12">
                  <c:v>Система дерегуляції </c:v>
                </c:pt>
                <c:pt idx="13">
                  <c:v>Аграрна система</c:v>
                </c:pt>
                <c:pt idx="14">
                  <c:v>Боротьба з корупцією</c:v>
                </c:pt>
                <c:pt idx="15">
                  <c:v>Управління держ.власністю</c:v>
                </c:pt>
                <c:pt idx="16">
                  <c:v>Система охорони здоров’я</c:v>
                </c:pt>
                <c:pt idx="17">
                  <c:v>Прокуратура</c:v>
                </c:pt>
                <c:pt idx="18">
                  <c:v>Судова система</c:v>
                </c:pt>
              </c:strCache>
            </c:strRef>
          </c:cat>
          <c:val>
            <c:numRef>
              <c:f>Sheet1!$F$2:$F$20</c:f>
              <c:numCache>
                <c:formatCode>General</c:formatCode>
                <c:ptCount val="19"/>
                <c:pt idx="0">
                  <c:v>8.6999999999999993</c:v>
                </c:pt>
                <c:pt idx="1">
                  <c:v>7.6</c:v>
                </c:pt>
                <c:pt idx="2">
                  <c:v>6.7</c:v>
                </c:pt>
                <c:pt idx="3">
                  <c:v>6.2</c:v>
                </c:pt>
                <c:pt idx="4">
                  <c:v>14.2</c:v>
                </c:pt>
                <c:pt idx="5">
                  <c:v>11</c:v>
                </c:pt>
                <c:pt idx="6">
                  <c:v>12.8</c:v>
                </c:pt>
                <c:pt idx="7">
                  <c:v>12.5</c:v>
                </c:pt>
                <c:pt idx="8">
                  <c:v>12.7</c:v>
                </c:pt>
                <c:pt idx="9">
                  <c:v>14.1</c:v>
                </c:pt>
                <c:pt idx="10">
                  <c:v>21.6</c:v>
                </c:pt>
                <c:pt idx="11">
                  <c:v>13</c:v>
                </c:pt>
                <c:pt idx="12">
                  <c:v>18.5</c:v>
                </c:pt>
                <c:pt idx="13">
                  <c:v>16.899999999999999</c:v>
                </c:pt>
                <c:pt idx="14">
                  <c:v>3.3</c:v>
                </c:pt>
                <c:pt idx="15">
                  <c:v>20.9</c:v>
                </c:pt>
                <c:pt idx="16">
                  <c:v>4.9000000000000004</c:v>
                </c:pt>
                <c:pt idx="17">
                  <c:v>13.9</c:v>
                </c:pt>
                <c:pt idx="18">
                  <c:v>10.4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overlap val="100"/>
        <c:axId val="309276216"/>
        <c:axId val="309274256"/>
      </c:barChart>
      <c:catAx>
        <c:axId val="30927621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ln w="9572">
            <a:noFill/>
          </a:ln>
        </c:spPr>
        <c:txPr>
          <a:bodyPr rot="0" vert="horz"/>
          <a:lstStyle/>
          <a:p>
            <a:pPr>
              <a:defRPr sz="800"/>
            </a:pPr>
            <a:endParaRPr lang="uk-UA"/>
          </a:p>
        </c:txPr>
        <c:crossAx val="309274256"/>
        <c:crosses val="autoZero"/>
        <c:auto val="1"/>
        <c:lblAlgn val="ctr"/>
        <c:lblOffset val="100"/>
        <c:noMultiLvlLbl val="0"/>
      </c:catAx>
      <c:valAx>
        <c:axId val="309274256"/>
        <c:scaling>
          <c:orientation val="minMax"/>
        </c:scaling>
        <c:delete val="0"/>
        <c:axPos val="t"/>
        <c:numFmt formatCode="0%" sourceLinked="1"/>
        <c:majorTickMark val="none"/>
        <c:minorTickMark val="none"/>
        <c:tickLblPos val="none"/>
        <c:spPr>
          <a:ln w="9572">
            <a:noFill/>
          </a:ln>
        </c:spPr>
        <c:crossAx val="3092762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15686772949478472"/>
          <c:y val="0.8162470237295425"/>
          <c:w val="0.83765577555685089"/>
          <c:h val="0.10266319099191104"/>
        </c:manualLayout>
      </c:layout>
      <c:overlay val="0"/>
      <c:spPr>
        <a:noFill/>
        <a:ln w="25527">
          <a:noFill/>
        </a:ln>
      </c:spPr>
      <c:txPr>
        <a:bodyPr/>
        <a:lstStyle/>
        <a:p>
          <a:pPr>
            <a:defRPr sz="800"/>
          </a:pPr>
          <a:endParaRPr lang="uk-UA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0" i="0" u="none" strike="noStrike" baseline="0">
          <a:solidFill>
            <a:srgbClr val="333333"/>
          </a:solidFill>
          <a:latin typeface="+mn-lt"/>
          <a:ea typeface="Arial"/>
          <a:cs typeface="Arial"/>
        </a:defRPr>
      </a:pPr>
      <a:endParaRPr lang="uk-UA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256856109757971E-2"/>
          <c:y val="2.8060083558470932E-2"/>
          <c:w val="0.53284858602615093"/>
          <c:h val="0.88017851825725524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Армія</c:v>
                </c:pt>
              </c:strCache>
            </c:strRef>
          </c:tx>
          <c:spPr>
            <a:ln w="28575">
              <a:solidFill>
                <a:srgbClr val="7A2280"/>
              </a:solidFill>
            </a:ln>
          </c:spPr>
          <c:marker>
            <c:symbol val="square"/>
            <c:size val="5"/>
            <c:spPr>
              <a:solidFill>
                <a:srgbClr val="7A2280"/>
              </a:solidFill>
              <a:ln>
                <a:solidFill>
                  <a:srgbClr val="7A2280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>
                    <a:solidFill>
                      <a:srgbClr val="333333"/>
                    </a:solidFill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61</c:v>
                </c:pt>
                <c:pt idx="1">
                  <c:v>62</c:v>
                </c:pt>
                <c:pt idx="2">
                  <c:v>60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Просування інтересів України</c:v>
                </c:pt>
              </c:strCache>
            </c:strRef>
          </c:tx>
          <c:spPr>
            <a:ln w="28575">
              <a:solidFill>
                <a:srgbClr val="4C1D52"/>
              </a:solidFill>
            </a:ln>
          </c:spPr>
          <c:marker>
            <c:symbol val="circle"/>
            <c:size val="5"/>
            <c:spPr>
              <a:solidFill>
                <a:srgbClr val="4C1D52"/>
              </a:solidFill>
              <a:ln>
                <a:solidFill>
                  <a:srgbClr val="4C1D5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604324132024844E-2"/>
                  <c:y val="2.0523983769892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50</c:v>
                </c:pt>
                <c:pt idx="1">
                  <c:v>49</c:v>
                </c:pt>
                <c:pt idx="2">
                  <c:v>48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Міліція</c:v>
                </c:pt>
              </c:strCache>
            </c:strRef>
          </c:tx>
          <c:spPr>
            <a:ln>
              <a:solidFill>
                <a:srgbClr val="F7911E"/>
              </a:solidFill>
            </a:ln>
          </c:spPr>
          <c:marker>
            <c:symbol val="triangle"/>
            <c:size val="5"/>
            <c:spPr>
              <a:solidFill>
                <a:srgbClr val="F7911E"/>
              </a:solidFill>
              <a:ln>
                <a:solidFill>
                  <a:srgbClr val="F7911E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-1.0261991884946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44</c:v>
                </c:pt>
                <c:pt idx="1">
                  <c:v>39</c:v>
                </c:pt>
                <c:pt idx="2">
                  <c:v>47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Децентралізація </c:v>
                </c:pt>
              </c:strCache>
            </c:strRef>
          </c:tx>
          <c:spPr>
            <a:ln>
              <a:solidFill>
                <a:srgbClr val="EF5205"/>
              </a:solidFill>
            </a:ln>
          </c:spPr>
          <c:marker>
            <c:symbol val="diamond"/>
            <c:size val="5"/>
            <c:spPr>
              <a:solidFill>
                <a:srgbClr val="EF5205"/>
              </a:solidFill>
              <a:ln>
                <a:solidFill>
                  <a:srgbClr val="EF5205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604324132024844E-2"/>
                  <c:y val="-2.5654979712365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33</c:v>
                </c:pt>
                <c:pt idx="1">
                  <c:v>32</c:v>
                </c:pt>
                <c:pt idx="2">
                  <c:v>31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Система освіти</c:v>
                </c:pt>
              </c:strCache>
            </c:strRef>
          </c:tx>
          <c:spPr>
            <a:ln>
              <a:solidFill>
                <a:srgbClr val="C50017"/>
              </a:solidFill>
            </a:ln>
          </c:spPr>
          <c:marker>
            <c:symbol val="square"/>
            <c:size val="5"/>
            <c:spPr>
              <a:solidFill>
                <a:srgbClr val="C50017"/>
              </a:solidFill>
              <a:ln>
                <a:solidFill>
                  <a:srgbClr val="C50017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327068429561389E-2"/>
                  <c:y val="1.7958485798655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Sheet1!$F$2:$F$4</c:f>
              <c:numCache>
                <c:formatCode>General</c:formatCode>
                <c:ptCount val="3"/>
                <c:pt idx="0">
                  <c:v>28</c:v>
                </c:pt>
                <c:pt idx="1">
                  <c:v>31</c:v>
                </c:pt>
                <c:pt idx="2">
                  <c:v>29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Енергетична система</c:v>
                </c:pt>
              </c:strCache>
            </c:strRef>
          </c:tx>
          <c:spPr>
            <a:ln>
              <a:solidFill>
                <a:srgbClr val="3EB1CC"/>
              </a:solidFill>
            </a:ln>
          </c:spPr>
          <c:marker>
            <c:symbol val="circle"/>
            <c:size val="5"/>
            <c:spPr>
              <a:solidFill>
                <a:srgbClr val="3EB1CC"/>
              </a:solidFill>
              <a:ln>
                <a:solidFill>
                  <a:srgbClr val="3EB1CC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1.02619918849461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Sheet1!$G$2:$G$4</c:f>
              <c:numCache>
                <c:formatCode>General</c:formatCode>
                <c:ptCount val="3"/>
                <c:pt idx="0">
                  <c:v>27</c:v>
                </c:pt>
                <c:pt idx="1">
                  <c:v>22</c:v>
                </c:pt>
                <c:pt idx="2">
                  <c:v>26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Реформа виборчої системи</c:v>
                </c:pt>
              </c:strCache>
            </c:strRef>
          </c:tx>
          <c:spPr>
            <a:ln>
              <a:solidFill>
                <a:srgbClr val="BB3EC1"/>
              </a:solidFill>
            </a:ln>
          </c:spPr>
          <c:marker>
            <c:symbol val="diamond"/>
            <c:size val="5"/>
            <c:spPr>
              <a:solidFill>
                <a:srgbClr val="BB3EC1"/>
              </a:solidFill>
              <a:ln>
                <a:solidFill>
                  <a:srgbClr val="BB3EC1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-1.28274898561826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Sheet1!$H$2:$H$4</c:f>
              <c:numCache>
                <c:formatCode>General</c:formatCode>
                <c:ptCount val="3"/>
                <c:pt idx="0">
                  <c:v>25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Державні закупівлі</c:v>
                </c:pt>
              </c:strCache>
            </c:strRef>
          </c:tx>
          <c:spPr>
            <a:ln>
              <a:solidFill>
                <a:srgbClr val="798EDF"/>
              </a:solidFill>
            </a:ln>
          </c:spPr>
          <c:marker>
            <c:symbol val="square"/>
            <c:size val="5"/>
            <c:spPr>
              <a:solidFill>
                <a:srgbClr val="798EDF"/>
              </a:solidFill>
              <a:ln>
                <a:solidFill>
                  <a:srgbClr val="798EDF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Sheet1!$I$2:$I$4</c:f>
              <c:numCache>
                <c:formatCode>General</c:formatCode>
                <c:ptCount val="3"/>
                <c:pt idx="0">
                  <c:v>27</c:v>
                </c:pt>
                <c:pt idx="1">
                  <c:v>25</c:v>
                </c:pt>
                <c:pt idx="2">
                  <c:v>25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Конституційна реформа</c:v>
                </c:pt>
              </c:strCache>
            </c:strRef>
          </c:tx>
          <c:spPr>
            <a:ln>
              <a:solidFill>
                <a:srgbClr val="4655A5"/>
              </a:solidFill>
            </a:ln>
          </c:spPr>
          <c:marker>
            <c:symbol val="triangle"/>
            <c:size val="5"/>
            <c:spPr>
              <a:solidFill>
                <a:srgbClr val="4655A5"/>
              </a:solidFill>
              <a:ln>
                <a:solidFill>
                  <a:srgbClr val="4655A5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Sheet1!$J$2:$J$4</c:f>
              <c:numCache>
                <c:formatCode>General</c:formatCode>
                <c:ptCount val="3"/>
                <c:pt idx="0">
                  <c:v>32</c:v>
                </c:pt>
                <c:pt idx="1">
                  <c:v>25</c:v>
                </c:pt>
                <c:pt idx="2">
                  <c:v>24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Система дерегуляції</c:v>
                </c:pt>
              </c:strCache>
            </c:strRef>
          </c:tx>
          <c:spPr>
            <a:ln>
              <a:solidFill>
                <a:srgbClr val="F1002B"/>
              </a:solidFill>
            </a:ln>
          </c:spPr>
          <c:marker>
            <c:symbol val="triangle"/>
            <c:size val="5"/>
            <c:spPr>
              <a:solidFill>
                <a:srgbClr val="F1002B"/>
              </a:solidFill>
              <a:ln>
                <a:solidFill>
                  <a:srgbClr val="F1002B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381438537047901E-2"/>
                  <c:y val="-1.0261991884946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Sheet1!$K$2:$K$4</c:f>
              <c:numCache>
                <c:formatCode>General</c:formatCode>
                <c:ptCount val="3"/>
                <c:pt idx="0">
                  <c:v>25</c:v>
                </c:pt>
                <c:pt idx="1">
                  <c:v>23</c:v>
                </c:pt>
                <c:pt idx="2">
                  <c:v>23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Податкова система</c:v>
                </c:pt>
              </c:strCache>
            </c:strRef>
          </c:tx>
          <c:spPr>
            <a:ln>
              <a:solidFill>
                <a:srgbClr val="0F7BA2"/>
              </a:solidFill>
            </a:ln>
          </c:spPr>
          <c:marker>
            <c:symbol val="diamond"/>
            <c:size val="5"/>
            <c:spPr>
              <a:solidFill>
                <a:srgbClr val="0F7BA2"/>
              </a:solidFill>
              <a:ln>
                <a:solidFill>
                  <a:srgbClr val="0F7BA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Sheet1!$L$2:$L$4</c:f>
              <c:numCache>
                <c:formatCode>General</c:formatCode>
                <c:ptCount val="3"/>
                <c:pt idx="0">
                  <c:v>24</c:v>
                </c:pt>
                <c:pt idx="1">
                  <c:v>22</c:v>
                </c:pt>
                <c:pt idx="2">
                  <c:v>23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Державне управління</c:v>
                </c:pt>
              </c:strCache>
            </c:strRef>
          </c:tx>
          <c:spPr>
            <a:ln>
              <a:solidFill>
                <a:srgbClr val="6DE7F6"/>
              </a:solidFill>
            </a:ln>
          </c:spPr>
          <c:marker>
            <c:symbol val="circle"/>
            <c:size val="5"/>
            <c:spPr>
              <a:solidFill>
                <a:srgbClr val="6DE7F6"/>
              </a:solidFill>
              <a:ln>
                <a:solidFill>
                  <a:srgbClr val="6DE7F6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Sheet1!$M$2:$M$4</c:f>
              <c:numCache>
                <c:formatCode>General</c:formatCode>
                <c:ptCount val="3"/>
                <c:pt idx="0">
                  <c:v>24</c:v>
                </c:pt>
                <c:pt idx="1">
                  <c:v>23</c:v>
                </c:pt>
                <c:pt idx="2">
                  <c:v>23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Фінансова система </c:v>
                </c:pt>
              </c:strCache>
            </c:strRef>
          </c:tx>
          <c:spPr>
            <a:ln>
              <a:solidFill>
                <a:srgbClr val="FFD138"/>
              </a:solidFill>
            </a:ln>
          </c:spPr>
          <c:marker>
            <c:symbol val="square"/>
            <c:size val="5"/>
            <c:spPr>
              <a:solidFill>
                <a:srgbClr val="FFD138"/>
              </a:solidFill>
              <a:ln>
                <a:solidFill>
                  <a:srgbClr val="FFD138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Sheet1!$N$2:$N$4</c:f>
              <c:numCache>
                <c:formatCode>General</c:formatCode>
                <c:ptCount val="3"/>
                <c:pt idx="0">
                  <c:v>24</c:v>
                </c:pt>
                <c:pt idx="1">
                  <c:v>23</c:v>
                </c:pt>
                <c:pt idx="2">
                  <c:v>22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Аграрна система</c:v>
                </c:pt>
              </c:strCache>
            </c:strRef>
          </c:tx>
          <c:spPr>
            <a:ln>
              <a:solidFill>
                <a:srgbClr val="990002"/>
              </a:solidFill>
            </a:ln>
          </c:spPr>
          <c:marker>
            <c:symbol val="circle"/>
            <c:size val="5"/>
            <c:spPr>
              <a:solidFill>
                <a:srgbClr val="990002"/>
              </a:solidFill>
              <a:ln>
                <a:solidFill>
                  <a:srgbClr val="99000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1.539298782741915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Sheet1!$O$2:$O$4</c:f>
              <c:numCache>
                <c:formatCode>General</c:formatCode>
                <c:ptCount val="3"/>
                <c:pt idx="0">
                  <c:v>21</c:v>
                </c:pt>
                <c:pt idx="1">
                  <c:v>20</c:v>
                </c:pt>
                <c:pt idx="2">
                  <c:v>21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Управління держ. власністю</c:v>
                </c:pt>
              </c:strCache>
            </c:strRef>
          </c:tx>
          <c:spPr>
            <a:ln>
              <a:solidFill>
                <a:srgbClr val="79D738"/>
              </a:solidFill>
            </a:ln>
          </c:spPr>
          <c:marker>
            <c:symbol val="triangle"/>
            <c:size val="5"/>
            <c:spPr>
              <a:solidFill>
                <a:srgbClr val="79D738"/>
              </a:solidFill>
              <a:ln>
                <a:solidFill>
                  <a:srgbClr val="79D738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381438537047901E-2"/>
                  <c:y val="-7.696493913709576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Sheet1!$P$2:$P$4</c:f>
              <c:numCache>
                <c:formatCode>General</c:formatCode>
                <c:ptCount val="3"/>
                <c:pt idx="0">
                  <c:v>20</c:v>
                </c:pt>
                <c:pt idx="1">
                  <c:v>17</c:v>
                </c:pt>
                <c:pt idx="2">
                  <c:v>17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Боротьба з корупцією</c:v>
                </c:pt>
              </c:strCache>
            </c:strRef>
          </c:tx>
          <c:spPr>
            <a:ln>
              <a:solidFill>
                <a:srgbClr val="919105"/>
              </a:solidFill>
            </a:ln>
          </c:spPr>
          <c:marker>
            <c:symbol val="square"/>
            <c:size val="5"/>
            <c:spPr>
              <a:solidFill>
                <a:srgbClr val="919105"/>
              </a:solidFill>
              <a:ln>
                <a:solidFill>
                  <a:srgbClr val="919105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Sheet1!$Q$2:$Q$4</c:f>
              <c:numCache>
                <c:formatCode>General</c:formatCode>
                <c:ptCount val="3"/>
                <c:pt idx="0">
                  <c:v>20</c:v>
                </c:pt>
                <c:pt idx="1">
                  <c:v>17</c:v>
                </c:pt>
                <c:pt idx="2">
                  <c:v>17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Прокуратура</c:v>
                </c:pt>
              </c:strCache>
            </c:strRef>
          </c:tx>
          <c:spPr>
            <a:ln>
              <a:solidFill>
                <a:srgbClr val="00CC99"/>
              </a:solidFill>
            </a:ln>
          </c:spPr>
          <c:marker>
            <c:symbol val="triangle"/>
            <c:size val="5"/>
            <c:spPr>
              <a:solidFill>
                <a:srgbClr val="00CC99"/>
              </a:solidFill>
              <a:ln>
                <a:solidFill>
                  <a:srgbClr val="00CC99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381438537047901E-2"/>
                  <c:y val="-1.282748985618262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Sheet1!$R$2:$R$4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15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Судова система</c:v>
                </c:pt>
              </c:strCache>
            </c:strRef>
          </c:tx>
          <c:spPr>
            <a:ln>
              <a:solidFill>
                <a:srgbClr val="A80054"/>
              </a:solidFill>
            </a:ln>
          </c:spPr>
          <c:marker>
            <c:symbol val="diamond"/>
            <c:size val="5"/>
            <c:spPr>
              <a:solidFill>
                <a:srgbClr val="A80054"/>
              </a:solidFill>
              <a:ln>
                <a:solidFill>
                  <a:srgbClr val="A80054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3549671429657543E-2"/>
                  <c:y val="7.6964939137095763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Sheet1!$S$2:$S$4</c:f>
              <c:numCache>
                <c:formatCode>General</c:formatCode>
                <c:ptCount val="3"/>
                <c:pt idx="0">
                  <c:v>15</c:v>
                </c:pt>
                <c:pt idx="1">
                  <c:v>11</c:v>
                </c:pt>
                <c:pt idx="2">
                  <c:v>14</c:v>
                </c:pt>
              </c:numCache>
            </c:numRef>
          </c:val>
          <c:smooth val="0"/>
        </c:ser>
        <c:ser>
          <c:idx val="18"/>
          <c:order val="18"/>
          <c:tx>
            <c:strRef>
              <c:f>Sheet1!$T$1</c:f>
              <c:strCache>
                <c:ptCount val="1"/>
                <c:pt idx="0">
                  <c:v>Система охорони здоров’я</c:v>
                </c:pt>
              </c:strCache>
            </c:strRef>
          </c:tx>
          <c:spPr>
            <a:ln>
              <a:solidFill>
                <a:srgbClr val="FF8A3B"/>
              </a:solidFill>
            </a:ln>
          </c:spPr>
          <c:marker>
            <c:symbol val="circle"/>
            <c:size val="5"/>
            <c:spPr>
              <a:solidFill>
                <a:srgbClr val="FF8A3B"/>
              </a:solidFill>
              <a:ln>
                <a:solidFill>
                  <a:srgbClr val="FF8A3B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0495301322171033E-2"/>
                  <c:y val="-7.696493913709576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Sheet1!$T$2:$T$4</c:f>
              <c:numCache>
                <c:formatCode>General</c:formatCode>
                <c:ptCount val="3"/>
                <c:pt idx="0">
                  <c:v>16</c:v>
                </c:pt>
                <c:pt idx="1">
                  <c:v>13</c:v>
                </c:pt>
                <c:pt idx="2">
                  <c:v>13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2646080"/>
        <c:axId val="272640592"/>
      </c:lineChart>
      <c:catAx>
        <c:axId val="27264608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rgbClr val="333333"/>
                </a:solidFill>
              </a:defRPr>
            </a:pPr>
            <a:endParaRPr lang="uk-UA"/>
          </a:p>
        </c:txPr>
        <c:crossAx val="272640592"/>
        <c:crosses val="autoZero"/>
        <c:auto val="1"/>
        <c:lblAlgn val="ctr"/>
        <c:lblOffset val="100"/>
        <c:noMultiLvlLbl val="0"/>
      </c:catAx>
      <c:valAx>
        <c:axId val="272640592"/>
        <c:scaling>
          <c:orientation val="minMax"/>
          <c:min val="10"/>
        </c:scaling>
        <c:delete val="1"/>
        <c:axPos val="l"/>
        <c:numFmt formatCode="#,##0" sourceLinked="0"/>
        <c:majorTickMark val="none"/>
        <c:minorTickMark val="none"/>
        <c:tickLblPos val="none"/>
        <c:crossAx val="272646080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61389523226022069"/>
          <c:y val="4.9499542306837858E-3"/>
          <c:w val="0.38387233590948638"/>
          <c:h val="0.88666377391619833"/>
        </c:manualLayout>
      </c:layout>
      <c:overlay val="0"/>
      <c:txPr>
        <a:bodyPr/>
        <a:lstStyle/>
        <a:p>
          <a:pPr>
            <a:defRPr sz="800">
              <a:solidFill>
                <a:srgbClr val="333333"/>
              </a:solidFill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45775600746263739"/>
          <c:y val="0.12023969356807566"/>
          <c:w val="0.36287177833850298"/>
          <c:h val="0.8075561472641799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Chart</c:v>
                </c:pt>
              </c:strCache>
            </c:strRef>
          </c:tx>
          <c:spPr>
            <a:solidFill>
              <a:srgbClr val="3EB1CC"/>
            </a:solidFill>
            <a:ln>
              <a:noFill/>
            </a:ln>
            <a:effectLst/>
          </c:spPr>
          <c:invertIfNegative val="0"/>
          <c:dPt>
            <c:idx val="18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Sheet1!$A$2:$A$20</c:f>
              <c:strCache>
                <c:ptCount val="19"/>
                <c:pt idx="0">
                  <c:v>Міліція</c:v>
                </c:pt>
                <c:pt idx="1">
                  <c:v>Армія</c:v>
                </c:pt>
                <c:pt idx="2">
                  <c:v>Боротьба з корупцією</c:v>
                </c:pt>
                <c:pt idx="3">
                  <c:v>Децентралізація</c:v>
                </c:pt>
                <c:pt idx="4">
                  <c:v>Просування інтересів України </c:v>
                </c:pt>
                <c:pt idx="5">
                  <c:v>Реформа виборчої системи</c:v>
                </c:pt>
                <c:pt idx="6">
                  <c:v>Система освіти</c:v>
                </c:pt>
                <c:pt idx="7">
                  <c:v>Судова система</c:v>
                </c:pt>
                <c:pt idx="8">
                  <c:v>Податкова система</c:v>
                </c:pt>
                <c:pt idx="9">
                  <c:v>Прокуратура</c:v>
                </c:pt>
                <c:pt idx="10">
                  <c:v>Енергетична система</c:v>
                </c:pt>
                <c:pt idx="11">
                  <c:v>Система охорони здоров’я</c:v>
                </c:pt>
                <c:pt idx="12">
                  <c:v>Державні закупівлі</c:v>
                </c:pt>
                <c:pt idx="13">
                  <c:v>Фінансова система</c:v>
                </c:pt>
                <c:pt idx="14">
                  <c:v>Система дерегуляції </c:v>
                </c:pt>
                <c:pt idx="15">
                  <c:v>Державне управління</c:v>
                </c:pt>
                <c:pt idx="16">
                  <c:v>Аграрна система</c:v>
                </c:pt>
                <c:pt idx="17">
                  <c:v>Управління держ. власністю</c:v>
                </c:pt>
                <c:pt idx="18">
                  <c:v>Не читав/не чув про прогрес у реформуванні</c:v>
                </c:pt>
              </c:strCache>
            </c:strRef>
          </c:cat>
          <c:val>
            <c:numRef>
              <c:f>Sheet1!$B$2:$B$20</c:f>
              <c:numCache>
                <c:formatCode>0</c:formatCode>
                <c:ptCount val="19"/>
                <c:pt idx="0">
                  <c:v>69.599999999999994</c:v>
                </c:pt>
                <c:pt idx="1">
                  <c:v>57.1</c:v>
                </c:pt>
                <c:pt idx="2">
                  <c:v>55</c:v>
                </c:pt>
                <c:pt idx="3">
                  <c:v>42.2</c:v>
                </c:pt>
                <c:pt idx="4">
                  <c:v>37.9</c:v>
                </c:pt>
                <c:pt idx="5">
                  <c:v>29.8</c:v>
                </c:pt>
                <c:pt idx="6">
                  <c:v>26.6</c:v>
                </c:pt>
                <c:pt idx="7">
                  <c:v>26.1</c:v>
                </c:pt>
                <c:pt idx="8">
                  <c:v>23.7</c:v>
                </c:pt>
                <c:pt idx="9">
                  <c:v>23.6</c:v>
                </c:pt>
                <c:pt idx="10">
                  <c:v>23.2</c:v>
                </c:pt>
                <c:pt idx="11">
                  <c:v>21.8</c:v>
                </c:pt>
                <c:pt idx="12">
                  <c:v>20</c:v>
                </c:pt>
                <c:pt idx="13">
                  <c:v>19</c:v>
                </c:pt>
                <c:pt idx="14">
                  <c:v>15.5</c:v>
                </c:pt>
                <c:pt idx="15">
                  <c:v>15.4</c:v>
                </c:pt>
                <c:pt idx="16">
                  <c:v>9.9</c:v>
                </c:pt>
                <c:pt idx="17">
                  <c:v>8.9</c:v>
                </c:pt>
                <c:pt idx="18">
                  <c:v>12.9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0"/>
        <c:axId val="377325824"/>
        <c:axId val="377322688"/>
      </c:barChart>
      <c:catAx>
        <c:axId val="377325824"/>
        <c:scaling>
          <c:orientation val="maxMin"/>
        </c:scaling>
        <c:delete val="0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AU"/>
                  <a:t>%</a:t>
                </a:r>
              </a:p>
            </c:rich>
          </c:tx>
          <c:layout>
            <c:manualLayout>
              <c:xMode val="edge"/>
              <c:yMode val="edge"/>
              <c:x val="0.42132408732999282"/>
              <c:y val="7.5692051763720708E-2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19050">
            <a:noFill/>
          </a:ln>
        </c:spPr>
        <c:txPr>
          <a:bodyPr/>
          <a:lstStyle/>
          <a:p>
            <a:pPr>
              <a:defRPr sz="800"/>
            </a:pPr>
            <a:endParaRPr lang="uk-UA"/>
          </a:p>
        </c:txPr>
        <c:crossAx val="377322688"/>
        <c:crosses val="autoZero"/>
        <c:auto val="1"/>
        <c:lblAlgn val="ctr"/>
        <c:lblOffset val="100"/>
        <c:noMultiLvlLbl val="0"/>
      </c:catAx>
      <c:valAx>
        <c:axId val="377322688"/>
        <c:scaling>
          <c:orientation val="minMax"/>
          <c:max val="70"/>
          <c:min val="0"/>
        </c:scaling>
        <c:delete val="1"/>
        <c:axPos val="t"/>
        <c:numFmt formatCode="0" sourceLinked="1"/>
        <c:majorTickMark val="out"/>
        <c:minorTickMark val="none"/>
        <c:tickLblPos val="none"/>
        <c:crossAx val="3773258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0">
          <a:solidFill>
            <a:srgbClr val="333333"/>
          </a:solidFill>
        </a:defRPr>
      </a:pPr>
      <a:endParaRPr lang="uk-UA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2256856109757971E-2"/>
          <c:y val="0"/>
          <c:w val="0.53284858602615093"/>
          <c:h val="0.8904405101422012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Міліція</c:v>
                </c:pt>
              </c:strCache>
            </c:strRef>
          </c:tx>
          <c:spPr>
            <a:ln w="28575">
              <a:solidFill>
                <a:srgbClr val="F7911E"/>
              </a:solidFill>
            </a:ln>
          </c:spPr>
          <c:marker>
            <c:symbol val="triangle"/>
            <c:size val="5"/>
            <c:spPr>
              <a:solidFill>
                <a:srgbClr val="F7911E"/>
              </a:solidFill>
              <a:ln>
                <a:solidFill>
                  <a:srgbClr val="F7911E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700">
                    <a:solidFill>
                      <a:srgbClr val="333333"/>
                    </a:solidFill>
                  </a:defRPr>
                </a:pPr>
                <a:endParaRPr lang="uk-UA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Sheet1!$B$2:$B$4</c:f>
              <c:numCache>
                <c:formatCode>0</c:formatCode>
                <c:ptCount val="3"/>
                <c:pt idx="0">
                  <c:v>69</c:v>
                </c:pt>
                <c:pt idx="1">
                  <c:v>62</c:v>
                </c:pt>
                <c:pt idx="2">
                  <c:v>70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Армія</c:v>
                </c:pt>
              </c:strCache>
            </c:strRef>
          </c:tx>
          <c:spPr>
            <a:ln w="28575">
              <a:solidFill>
                <a:srgbClr val="7A2280"/>
              </a:solidFill>
            </a:ln>
          </c:spPr>
          <c:marker>
            <c:symbol val="square"/>
            <c:size val="5"/>
            <c:spPr>
              <a:solidFill>
                <a:srgbClr val="7A2280"/>
              </a:solidFill>
              <a:ln>
                <a:solidFill>
                  <a:srgbClr val="7A2280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604324132024844E-2"/>
                  <c:y val="2.052398376989220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Sheet1!$C$2:$C$4</c:f>
              <c:numCache>
                <c:formatCode>0</c:formatCode>
                <c:ptCount val="3"/>
                <c:pt idx="0">
                  <c:v>62</c:v>
                </c:pt>
                <c:pt idx="1">
                  <c:v>61</c:v>
                </c:pt>
                <c:pt idx="2">
                  <c:v>57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Боротьба з корупцією</c:v>
                </c:pt>
              </c:strCache>
            </c:strRef>
          </c:tx>
          <c:spPr>
            <a:ln>
              <a:solidFill>
                <a:srgbClr val="919105"/>
              </a:solidFill>
            </a:ln>
          </c:spPr>
          <c:marker>
            <c:symbol val="square"/>
            <c:size val="5"/>
            <c:spPr>
              <a:solidFill>
                <a:srgbClr val="919105"/>
              </a:solidFill>
              <a:ln>
                <a:solidFill>
                  <a:srgbClr val="919105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-1.0261991884946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Sheet1!$D$2:$D$4</c:f>
              <c:numCache>
                <c:formatCode>0</c:formatCode>
                <c:ptCount val="3"/>
                <c:pt idx="0">
                  <c:v>56</c:v>
                </c:pt>
                <c:pt idx="1">
                  <c:v>52</c:v>
                </c:pt>
                <c:pt idx="2">
                  <c:v>55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Децентралізація</c:v>
                </c:pt>
              </c:strCache>
            </c:strRef>
          </c:tx>
          <c:spPr>
            <a:ln>
              <a:solidFill>
                <a:srgbClr val="EF5205"/>
              </a:solidFill>
            </a:ln>
          </c:spPr>
          <c:marker>
            <c:symbol val="diamond"/>
            <c:size val="5"/>
            <c:spPr>
              <a:solidFill>
                <a:srgbClr val="EF5205"/>
              </a:solidFill>
              <a:ln>
                <a:solidFill>
                  <a:srgbClr val="EF5205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604324132024844E-2"/>
                  <c:y val="-2.565497971236525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Sheet1!$E$2:$E$4</c:f>
              <c:numCache>
                <c:formatCode>0</c:formatCode>
                <c:ptCount val="3"/>
                <c:pt idx="0">
                  <c:v>52</c:v>
                </c:pt>
                <c:pt idx="1">
                  <c:v>46</c:v>
                </c:pt>
                <c:pt idx="2">
                  <c:v>42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Просування інтересів України </c:v>
                </c:pt>
              </c:strCache>
            </c:strRef>
          </c:tx>
          <c:spPr>
            <a:ln>
              <a:solidFill>
                <a:srgbClr val="4C1D52"/>
              </a:solidFill>
            </a:ln>
          </c:spPr>
          <c:marker>
            <c:symbol val="circle"/>
            <c:size val="5"/>
            <c:spPr>
              <a:solidFill>
                <a:srgbClr val="4C1D52"/>
              </a:solidFill>
              <a:ln>
                <a:solidFill>
                  <a:srgbClr val="4C1D5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327068429561389E-2"/>
                  <c:y val="-1.53929878274192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Sheet1!$F$2:$F$4</c:f>
              <c:numCache>
                <c:formatCode>0</c:formatCode>
                <c:ptCount val="3"/>
                <c:pt idx="0">
                  <c:v>34</c:v>
                </c:pt>
                <c:pt idx="1">
                  <c:v>37</c:v>
                </c:pt>
                <c:pt idx="2">
                  <c:v>38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Реформа виборчої системи</c:v>
                </c:pt>
              </c:strCache>
            </c:strRef>
          </c:tx>
          <c:spPr>
            <a:ln>
              <a:solidFill>
                <a:srgbClr val="BB3FC1"/>
              </a:solidFill>
            </a:ln>
          </c:spPr>
          <c:marker>
            <c:symbol val="diamond"/>
            <c:size val="5"/>
            <c:spPr>
              <a:solidFill>
                <a:srgbClr val="BB3FC1"/>
              </a:solidFill>
              <a:ln>
                <a:solidFill>
                  <a:srgbClr val="BB3FC1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327068429561389E-2"/>
                  <c:y val="-1.539298782741915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Sheet1!$G$2:$G$4</c:f>
              <c:numCache>
                <c:formatCode>0</c:formatCode>
                <c:ptCount val="3"/>
                <c:pt idx="0">
                  <c:v>26</c:v>
                </c:pt>
                <c:pt idx="1">
                  <c:v>27</c:v>
                </c:pt>
                <c:pt idx="2">
                  <c:v>30</c:v>
                </c:pt>
              </c:numCache>
            </c:numRef>
          </c:val>
          <c:smooth val="0"/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Система освіти</c:v>
                </c:pt>
              </c:strCache>
            </c:strRef>
          </c:tx>
          <c:spPr>
            <a:ln>
              <a:solidFill>
                <a:srgbClr val="C50017"/>
              </a:solidFill>
            </a:ln>
          </c:spPr>
          <c:marker>
            <c:symbol val="square"/>
            <c:size val="5"/>
            <c:spPr>
              <a:solidFill>
                <a:srgbClr val="C50017"/>
              </a:solidFill>
              <a:ln>
                <a:solidFill>
                  <a:srgbClr val="C50017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7327068429561389E-2"/>
                  <c:y val="2.565497971236525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Sheet1!$H$2:$H$4</c:f>
              <c:numCache>
                <c:formatCode>0</c:formatCode>
                <c:ptCount val="3"/>
                <c:pt idx="0">
                  <c:v>27</c:v>
                </c:pt>
                <c:pt idx="1">
                  <c:v>26</c:v>
                </c:pt>
                <c:pt idx="2">
                  <c:v>27</c:v>
                </c:pt>
              </c:numCache>
            </c:numRef>
          </c:val>
          <c:smooth val="0"/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Судова система</c:v>
                </c:pt>
              </c:strCache>
            </c:strRef>
          </c:tx>
          <c:spPr>
            <a:ln>
              <a:solidFill>
                <a:srgbClr val="A80054"/>
              </a:solidFill>
            </a:ln>
          </c:spPr>
          <c:marker>
            <c:symbol val="diamond"/>
            <c:size val="5"/>
            <c:spPr>
              <a:solidFill>
                <a:srgbClr val="A80054"/>
              </a:solidFill>
              <a:ln>
                <a:solidFill>
                  <a:srgbClr val="A80054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Sheet1!$I$2:$I$4</c:f>
              <c:numCache>
                <c:formatCode>0</c:formatCode>
                <c:ptCount val="3"/>
                <c:pt idx="0">
                  <c:v>22</c:v>
                </c:pt>
                <c:pt idx="1">
                  <c:v>21</c:v>
                </c:pt>
                <c:pt idx="2">
                  <c:v>26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Податкова система</c:v>
                </c:pt>
              </c:strCache>
            </c:strRef>
          </c:tx>
          <c:spPr>
            <a:ln>
              <a:solidFill>
                <a:srgbClr val="0F7BA2"/>
              </a:solidFill>
            </a:ln>
          </c:spPr>
          <c:marker>
            <c:symbol val="diamond"/>
            <c:size val="5"/>
            <c:spPr>
              <a:solidFill>
                <a:srgbClr val="0F7BA2"/>
              </a:solidFill>
              <a:ln>
                <a:solidFill>
                  <a:srgbClr val="0F7BA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Sheet1!$J$2:$J$4</c:f>
              <c:numCache>
                <c:formatCode>0</c:formatCode>
                <c:ptCount val="3"/>
                <c:pt idx="0">
                  <c:v>22</c:v>
                </c:pt>
                <c:pt idx="1">
                  <c:v>21</c:v>
                </c:pt>
                <c:pt idx="2">
                  <c:v>24</c:v>
                </c:pt>
              </c:numCache>
            </c:numRef>
          </c:val>
          <c:smooth val="0"/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Прокуратура</c:v>
                </c:pt>
              </c:strCache>
            </c:strRef>
          </c:tx>
          <c:spPr>
            <a:ln>
              <a:solidFill>
                <a:srgbClr val="00CC99"/>
              </a:solidFill>
            </a:ln>
          </c:spPr>
          <c:marker>
            <c:symbol val="triangle"/>
            <c:size val="5"/>
            <c:spPr>
              <a:solidFill>
                <a:srgbClr val="00CC99"/>
              </a:solidFill>
              <a:ln>
                <a:solidFill>
                  <a:srgbClr val="00CC99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Sheet1!$K$2:$K$4</c:f>
              <c:numCache>
                <c:formatCode>0</c:formatCode>
                <c:ptCount val="3"/>
                <c:pt idx="0">
                  <c:v>24</c:v>
                </c:pt>
                <c:pt idx="1">
                  <c:v>22</c:v>
                </c:pt>
                <c:pt idx="2">
                  <c:v>24</c:v>
                </c:pt>
              </c:numCache>
            </c:numRef>
          </c:val>
          <c:smooth val="0"/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Енергетична система</c:v>
                </c:pt>
              </c:strCache>
            </c:strRef>
          </c:tx>
          <c:spPr>
            <a:ln>
              <a:solidFill>
                <a:srgbClr val="3EB1CC"/>
              </a:solidFill>
            </a:ln>
          </c:spPr>
          <c:marker>
            <c:symbol val="circle"/>
            <c:size val="5"/>
            <c:spPr>
              <a:solidFill>
                <a:srgbClr val="3EB1CC"/>
              </a:solidFill>
              <a:ln>
                <a:solidFill>
                  <a:srgbClr val="3EB1CC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Sheet1!$L$2:$L$4</c:f>
              <c:numCache>
                <c:formatCode>0</c:formatCode>
                <c:ptCount val="3"/>
                <c:pt idx="0">
                  <c:v>26</c:v>
                </c:pt>
                <c:pt idx="1">
                  <c:v>20</c:v>
                </c:pt>
                <c:pt idx="2">
                  <c:v>23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Sheet1!$M$1</c:f>
              <c:strCache>
                <c:ptCount val="1"/>
                <c:pt idx="0">
                  <c:v>Система охорони здоров’я</c:v>
                </c:pt>
              </c:strCache>
            </c:strRef>
          </c:tx>
          <c:spPr>
            <a:ln>
              <a:solidFill>
                <a:srgbClr val="FF8A3B"/>
              </a:solidFill>
            </a:ln>
          </c:spPr>
          <c:marker>
            <c:symbol val="circle"/>
            <c:size val="5"/>
            <c:spPr>
              <a:solidFill>
                <a:srgbClr val="FF8A3B"/>
              </a:solidFill>
              <a:ln>
                <a:solidFill>
                  <a:srgbClr val="FF8A3B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Sheet1!$M$2:$M$4</c:f>
              <c:numCache>
                <c:formatCode>0</c:formatCode>
                <c:ptCount val="3"/>
                <c:pt idx="0">
                  <c:v>22</c:v>
                </c:pt>
                <c:pt idx="1">
                  <c:v>23</c:v>
                </c:pt>
                <c:pt idx="2">
                  <c:v>22</c:v>
                </c:pt>
              </c:numCache>
            </c:numRef>
          </c:val>
          <c:smooth val="0"/>
        </c:ser>
        <c:ser>
          <c:idx val="12"/>
          <c:order val="12"/>
          <c:tx>
            <c:strRef>
              <c:f>Sheet1!$N$1</c:f>
              <c:strCache>
                <c:ptCount val="1"/>
                <c:pt idx="0">
                  <c:v>Державні закупівлі</c:v>
                </c:pt>
              </c:strCache>
            </c:strRef>
          </c:tx>
          <c:spPr>
            <a:ln>
              <a:solidFill>
                <a:srgbClr val="798EDF"/>
              </a:solidFill>
            </a:ln>
          </c:spPr>
          <c:marker>
            <c:symbol val="square"/>
            <c:size val="5"/>
            <c:spPr>
              <a:solidFill>
                <a:srgbClr val="798EDF"/>
              </a:solidFill>
              <a:ln>
                <a:solidFill>
                  <a:srgbClr val="798EDF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Sheet1!$N$2:$N$4</c:f>
              <c:numCache>
                <c:formatCode>0</c:formatCode>
                <c:ptCount val="3"/>
                <c:pt idx="0">
                  <c:v>23</c:v>
                </c:pt>
                <c:pt idx="1">
                  <c:v>20</c:v>
                </c:pt>
                <c:pt idx="2">
                  <c:v>20</c:v>
                </c:pt>
              </c:numCache>
            </c:numRef>
          </c:val>
          <c:smooth val="0"/>
        </c:ser>
        <c:ser>
          <c:idx val="13"/>
          <c:order val="13"/>
          <c:tx>
            <c:strRef>
              <c:f>Sheet1!$O$1</c:f>
              <c:strCache>
                <c:ptCount val="1"/>
                <c:pt idx="0">
                  <c:v>Фінансова система</c:v>
                </c:pt>
              </c:strCache>
            </c:strRef>
          </c:tx>
          <c:spPr>
            <a:ln>
              <a:solidFill>
                <a:srgbClr val="FFD138"/>
              </a:solidFill>
            </a:ln>
          </c:spPr>
          <c:marker>
            <c:symbol val="square"/>
            <c:size val="5"/>
            <c:spPr>
              <a:solidFill>
                <a:srgbClr val="FFD138"/>
              </a:solidFill>
              <a:ln>
                <a:solidFill>
                  <a:srgbClr val="FFD138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-1.026199188494619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Sheet1!$O$2:$O$4</c:f>
              <c:numCache>
                <c:formatCode>0</c:formatCode>
                <c:ptCount val="3"/>
                <c:pt idx="0">
                  <c:v>21</c:v>
                </c:pt>
                <c:pt idx="1">
                  <c:v>16</c:v>
                </c:pt>
                <c:pt idx="2">
                  <c:v>19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Sheet1!$P$1</c:f>
              <c:strCache>
                <c:ptCount val="1"/>
                <c:pt idx="0">
                  <c:v>Система дерегуляції </c:v>
                </c:pt>
              </c:strCache>
            </c:strRef>
          </c:tx>
          <c:spPr>
            <a:ln>
              <a:solidFill>
                <a:srgbClr val="F1002B"/>
              </a:solidFill>
            </a:ln>
          </c:spPr>
          <c:marker>
            <c:symbol val="triangle"/>
            <c:size val="5"/>
            <c:spPr>
              <a:solidFill>
                <a:srgbClr val="F1002B"/>
              </a:solidFill>
              <a:ln>
                <a:solidFill>
                  <a:srgbClr val="F1002B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5545114049269052E-3"/>
                  <c:y val="-2.0200771427059258E-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Sheet1!$P$2:$P$4</c:f>
              <c:numCache>
                <c:formatCode>0</c:formatCode>
                <c:ptCount val="3"/>
                <c:pt idx="0">
                  <c:v>17</c:v>
                </c:pt>
                <c:pt idx="1">
                  <c:v>15</c:v>
                </c:pt>
                <c:pt idx="2">
                  <c:v>16</c:v>
                </c:pt>
              </c:numCache>
            </c:numRef>
          </c:val>
          <c:smooth val="0"/>
        </c:ser>
        <c:ser>
          <c:idx val="15"/>
          <c:order val="15"/>
          <c:tx>
            <c:strRef>
              <c:f>Sheet1!$Q$1</c:f>
              <c:strCache>
                <c:ptCount val="1"/>
                <c:pt idx="0">
                  <c:v>Державне управління</c:v>
                </c:pt>
              </c:strCache>
            </c:strRef>
          </c:tx>
          <c:spPr>
            <a:ln>
              <a:solidFill>
                <a:srgbClr val="6DE7F6"/>
              </a:solidFill>
            </a:ln>
          </c:spPr>
          <c:marker>
            <c:symbol val="circle"/>
            <c:size val="5"/>
            <c:spPr>
              <a:solidFill>
                <a:srgbClr val="6DE7F6"/>
              </a:solidFill>
              <a:ln>
                <a:solidFill>
                  <a:srgbClr val="6DE7F6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9490461346901711E-2"/>
                  <c:y val="5.130995942473051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5545114049269052E-3"/>
                  <c:y val="5.130995942473144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Sheet1!$Q$2:$Q$4</c:f>
              <c:numCache>
                <c:formatCode>0</c:formatCode>
                <c:ptCount val="3"/>
                <c:pt idx="0">
                  <c:v>16</c:v>
                </c:pt>
                <c:pt idx="1">
                  <c:v>14</c:v>
                </c:pt>
                <c:pt idx="2">
                  <c:v>15</c:v>
                </c:pt>
              </c:numCache>
            </c:numRef>
          </c:val>
          <c:smooth val="0"/>
        </c:ser>
        <c:ser>
          <c:idx val="16"/>
          <c:order val="16"/>
          <c:tx>
            <c:strRef>
              <c:f>Sheet1!$R$1</c:f>
              <c:strCache>
                <c:ptCount val="1"/>
                <c:pt idx="0">
                  <c:v>Аграрна система</c:v>
                </c:pt>
              </c:strCache>
            </c:strRef>
          </c:tx>
          <c:spPr>
            <a:ln>
              <a:solidFill>
                <a:srgbClr val="990002"/>
              </a:solidFill>
            </a:ln>
          </c:spPr>
          <c:marker>
            <c:symbol val="circle"/>
            <c:size val="5"/>
            <c:spPr>
              <a:solidFill>
                <a:srgbClr val="990002"/>
              </a:solidFill>
              <a:ln>
                <a:solidFill>
                  <a:srgbClr val="990002"/>
                </a:solidFill>
              </a:ln>
            </c:spPr>
          </c:marker>
          <c:dLbls>
            <c:dLbl>
              <c:idx val="0"/>
              <c:layout/>
              <c:dLblPos val="l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4423657064656847E-2"/>
                  <c:y val="-2.308968374884300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Sheet1!$R$2:$R$4</c:f>
              <c:numCache>
                <c:formatCode>0</c:formatCode>
                <c:ptCount val="3"/>
                <c:pt idx="0">
                  <c:v>8</c:v>
                </c:pt>
                <c:pt idx="1">
                  <c:v>9</c:v>
                </c:pt>
                <c:pt idx="2">
                  <c:v>10</c:v>
                </c:pt>
              </c:numCache>
            </c:numRef>
          </c:val>
          <c:smooth val="0"/>
        </c:ser>
        <c:ser>
          <c:idx val="17"/>
          <c:order val="17"/>
          <c:tx>
            <c:strRef>
              <c:f>Sheet1!$S$1</c:f>
              <c:strCache>
                <c:ptCount val="1"/>
                <c:pt idx="0">
                  <c:v>Управління держ. власністю</c:v>
                </c:pt>
              </c:strCache>
            </c:strRef>
          </c:tx>
          <c:spPr>
            <a:ln>
              <a:solidFill>
                <a:srgbClr val="79D738"/>
              </a:solidFill>
            </a:ln>
          </c:spPr>
          <c:marker>
            <c:symbol val="triangle"/>
            <c:size val="5"/>
            <c:spPr>
              <a:solidFill>
                <a:srgbClr val="79D738"/>
              </a:solidFill>
              <a:ln>
                <a:solidFill>
                  <a:srgbClr val="79D738"/>
                </a:solidFill>
              </a:ln>
            </c:spPr>
          </c:marker>
          <c:dLbls>
            <c:dLbl>
              <c:idx val="0"/>
              <c:layout>
                <c:manualLayout>
                  <c:x val="-5.8980922693803423E-2"/>
                  <c:y val="5.130995942473051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2.6700912767120302E-2"/>
                  <c:y val="1.0261991884946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4.5545114049269052E-3"/>
                  <c:y val="5.130995942473051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700" b="0" i="0" u="none" strike="noStrike" kern="1200" baseline="0">
                    <a:solidFill>
                      <a:srgbClr val="333333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Вер'15</c:v>
                </c:pt>
                <c:pt idx="1">
                  <c:v>Жовт'15</c:v>
                </c:pt>
                <c:pt idx="2">
                  <c:v>Лист'15</c:v>
                </c:pt>
              </c:strCache>
            </c:strRef>
          </c:cat>
          <c:val>
            <c:numRef>
              <c:f>Sheet1!$S$2:$S$4</c:f>
              <c:numCache>
                <c:formatCode>0</c:formatCode>
                <c:ptCount val="3"/>
                <c:pt idx="0">
                  <c:v>10</c:v>
                </c:pt>
                <c:pt idx="1">
                  <c:v>8</c:v>
                </c:pt>
                <c:pt idx="2">
                  <c:v>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7323864"/>
        <c:axId val="377320336"/>
      </c:lineChart>
      <c:catAx>
        <c:axId val="37732386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chemeClr val="bg1">
                <a:lumMod val="50000"/>
              </a:schemeClr>
            </a:solidFill>
          </a:ln>
        </c:spPr>
        <c:txPr>
          <a:bodyPr/>
          <a:lstStyle/>
          <a:p>
            <a:pPr>
              <a:defRPr sz="800">
                <a:solidFill>
                  <a:srgbClr val="333333"/>
                </a:solidFill>
              </a:defRPr>
            </a:pPr>
            <a:endParaRPr lang="uk-UA"/>
          </a:p>
        </c:txPr>
        <c:crossAx val="377320336"/>
        <c:crosses val="autoZero"/>
        <c:auto val="1"/>
        <c:lblAlgn val="ctr"/>
        <c:lblOffset val="100"/>
        <c:noMultiLvlLbl val="0"/>
      </c:catAx>
      <c:valAx>
        <c:axId val="377320336"/>
        <c:scaling>
          <c:orientation val="minMax"/>
          <c:min val="7"/>
        </c:scaling>
        <c:delete val="1"/>
        <c:axPos val="l"/>
        <c:numFmt formatCode="#,##0" sourceLinked="0"/>
        <c:majorTickMark val="none"/>
        <c:minorTickMark val="none"/>
        <c:tickLblPos val="none"/>
        <c:crossAx val="377323864"/>
        <c:crosses val="autoZero"/>
        <c:crossBetween val="between"/>
        <c:majorUnit val="2"/>
      </c:valAx>
    </c:plotArea>
    <c:legend>
      <c:legendPos val="r"/>
      <c:layout>
        <c:manualLayout>
          <c:xMode val="edge"/>
          <c:yMode val="edge"/>
          <c:x val="0.61389523226022069"/>
          <c:y val="4.9499542306837858E-3"/>
          <c:w val="0.38387233590948638"/>
          <c:h val="0.88666377391619833"/>
        </c:manualLayout>
      </c:layout>
      <c:overlay val="0"/>
      <c:txPr>
        <a:bodyPr/>
        <a:lstStyle/>
        <a:p>
          <a:pPr>
            <a:defRPr sz="800">
              <a:solidFill>
                <a:srgbClr val="333333"/>
              </a:solidFill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uk-UA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uk-UA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221814410678946"/>
          <c:y val="0.12023969356807566"/>
          <c:w val="0.46571184781251584"/>
          <c:h val="0.6455442629230547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Вер'15</c:v>
                </c:pt>
              </c:strCache>
            </c:strRef>
          </c:tx>
          <c:spPr>
            <a:solidFill>
              <a:srgbClr val="C50017">
                <a:alpha val="60000"/>
              </a:srgbClr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7911E">
                  <a:alpha val="60000"/>
                </a:srgbClr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  <a:alpha val="60000"/>
                </a:schemeClr>
              </a:solidFill>
              <a:ln>
                <a:noFill/>
              </a:ln>
              <a:effectLst/>
            </c:spPr>
          </c:dPt>
          <c:dPt>
            <c:idx val="5"/>
            <c:invertIfNegative val="0"/>
            <c:bubble3D val="0"/>
          </c:dPt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Реальні кримінальні справи проти корупціонерів</c:v>
                </c:pt>
                <c:pt idx="1">
                  <c:v>Призначає покарання для тих, хто дає хабарі</c:v>
                </c:pt>
                <c:pt idx="2">
                  <c:v>Робить покарання для корупціонерів жорстким і невідворотним</c:v>
                </c:pt>
                <c:pt idx="3">
                  <c:v>Нічого з перерахованого</c:v>
                </c:pt>
                <c:pt idx="4">
                  <c:v>Важко сказати</c:v>
                </c:pt>
              </c:strCache>
            </c:strRef>
          </c:cat>
          <c:val>
            <c:numRef>
              <c:f>Sheet1!$B$2:$B$6</c:f>
              <c:numCache>
                <c:formatCode>0</c:formatCode>
                <c:ptCount val="5"/>
                <c:pt idx="0">
                  <c:v>22.2</c:v>
                </c:pt>
                <c:pt idx="1">
                  <c:v>13.4</c:v>
                </c:pt>
                <c:pt idx="2">
                  <c:v>9.5</c:v>
                </c:pt>
                <c:pt idx="3">
                  <c:v>47.7</c:v>
                </c:pt>
                <c:pt idx="4">
                  <c:v>18.100000000000001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Лист'15</c:v>
                </c:pt>
              </c:strCache>
            </c:strRef>
          </c:tx>
          <c:spPr>
            <a:solidFill>
              <a:srgbClr val="C50017"/>
            </a:solidFill>
            <a:ln>
              <a:noFill/>
            </a:ln>
            <a:effectLst/>
          </c:spPr>
          <c:invertIfNegative val="0"/>
          <c:dPt>
            <c:idx val="3"/>
            <c:invertIfNegative val="0"/>
            <c:bubble3D val="0"/>
            <c:spPr>
              <a:solidFill>
                <a:srgbClr val="F7911E"/>
              </a:solidFill>
              <a:ln>
                <a:noFill/>
              </a:ln>
              <a:effectLst/>
            </c:spPr>
          </c:dPt>
          <c:dPt>
            <c:idx val="4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 algn="ctr">
                  <a:defRPr lang="uk-UA" sz="1000" b="0" i="0" u="none" strike="noStrike" kern="1200" baseline="0">
                    <a:solidFill>
                      <a:prstClr val="white"/>
                    </a:solidFill>
                    <a:latin typeface="+mn-lt"/>
                    <a:ea typeface="+mn-ea"/>
                    <a:cs typeface="+mn-cs"/>
                  </a:defRPr>
                </a:pPr>
                <a:endParaRPr lang="uk-UA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Реальні кримінальні справи проти корупціонерів</c:v>
                </c:pt>
                <c:pt idx="1">
                  <c:v>Призначає покарання для тих, хто дає хабарі</c:v>
                </c:pt>
                <c:pt idx="2">
                  <c:v>Робить покарання для корупціонерів жорстким і невідворотним</c:v>
                </c:pt>
                <c:pt idx="3">
                  <c:v>Нічого з перерахованого</c:v>
                </c:pt>
                <c:pt idx="4">
                  <c:v>Важко сказати</c:v>
                </c:pt>
              </c:strCache>
            </c:strRef>
          </c:cat>
          <c:val>
            <c:numRef>
              <c:f>Sheet1!$C$2:$C$6</c:f>
              <c:numCache>
                <c:formatCode>0</c:formatCode>
                <c:ptCount val="5"/>
                <c:pt idx="0">
                  <c:v>19.100000000000001</c:v>
                </c:pt>
                <c:pt idx="1">
                  <c:v>12.2</c:v>
                </c:pt>
                <c:pt idx="2">
                  <c:v>6.6</c:v>
                </c:pt>
                <c:pt idx="3">
                  <c:v>51.5</c:v>
                </c:pt>
                <c:pt idx="4">
                  <c:v>18.7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axId val="377323472"/>
        <c:axId val="377319552"/>
      </c:barChart>
      <c:catAx>
        <c:axId val="377323472"/>
        <c:scaling>
          <c:orientation val="maxMin"/>
        </c:scaling>
        <c:delete val="1"/>
        <c:axPos val="l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AU"/>
                  <a:t>%</a:t>
                </a:r>
              </a:p>
            </c:rich>
          </c:tx>
          <c:layout>
            <c:manualLayout>
              <c:xMode val="edge"/>
              <c:yMode val="edge"/>
              <c:x val="0.49833179132862937"/>
              <c:y val="8.4623945022673216E-2"/>
            </c:manualLayout>
          </c:layout>
          <c:overlay val="0"/>
        </c:title>
        <c:numFmt formatCode="General" sourceLinked="0"/>
        <c:majorTickMark val="out"/>
        <c:minorTickMark val="none"/>
        <c:tickLblPos val="none"/>
        <c:crossAx val="377319552"/>
        <c:crosses val="autoZero"/>
        <c:auto val="1"/>
        <c:lblAlgn val="ctr"/>
        <c:lblOffset val="100"/>
        <c:noMultiLvlLbl val="0"/>
      </c:catAx>
      <c:valAx>
        <c:axId val="377319552"/>
        <c:scaling>
          <c:orientation val="minMax"/>
          <c:max val="60"/>
          <c:min val="0"/>
        </c:scaling>
        <c:delete val="1"/>
        <c:axPos val="t"/>
        <c:numFmt formatCode="0" sourceLinked="1"/>
        <c:majorTickMark val="out"/>
        <c:minorTickMark val="none"/>
        <c:tickLblPos val="none"/>
        <c:crossAx val="37732347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81461293171031457"/>
          <c:y val="0.6515565289209313"/>
          <c:w val="0.18153635644093138"/>
          <c:h val="0.11919154409928889"/>
        </c:manualLayout>
      </c:layout>
      <c:overlay val="0"/>
      <c:txPr>
        <a:bodyPr/>
        <a:lstStyle/>
        <a:p>
          <a:pPr>
            <a:defRPr>
              <a:solidFill>
                <a:srgbClr val="333333"/>
              </a:solidFill>
            </a:defRPr>
          </a:pPr>
          <a:endParaRPr lang="uk-UA"/>
        </a:p>
      </c:txPr>
    </c:legend>
    <c:plotVisOnly val="1"/>
    <c:dispBlanksAs val="gap"/>
    <c:showDLblsOverMax val="0"/>
  </c:chart>
  <c:txPr>
    <a:bodyPr/>
    <a:lstStyle/>
    <a:p>
      <a:pPr>
        <a:defRPr sz="1000" b="0">
          <a:solidFill>
            <a:srgbClr val="333333"/>
          </a:solidFill>
        </a:defRPr>
      </a:pPr>
      <a:endParaRPr lang="uk-UA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0C92A-485C-44EE-A79D-A676640C84AC}" type="datetimeFigureOut">
              <a:rPr lang="uk-UA" smtClean="0"/>
              <a:t>17.12.2015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B83407-2813-417F-824B-1E4302644011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5209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487D93-240F-4041-8284-FC16D3A96101}" type="slidenum">
              <a:rPr lang="en-AU" smtClean="0"/>
              <a:pPr/>
              <a:t>6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151957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5D8E-F334-D44F-A00C-4E7C0E5AC9AE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797E-C295-BF45-A7C9-57F4AF4409C7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8707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2105-BA26-644E-AF61-3FBAF7AE161B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373A8-554E-6F4F-A801-EFCCEF7242E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636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7808B-B4F4-AF4A-9A45-9F386876AAEF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8E545-6EBD-F544-8389-0B2C47D7BC70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0111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‹№›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996307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ngle Object - Grey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84CBA3-D598-4B1F-BAA3-EE14B5154290}" type="slidenum">
              <a:rPr lang="en-AU" smtClean="0"/>
              <a:pPr/>
              <a:t>‹№›</a:t>
            </a:fld>
            <a:endParaRPr lang="en-AU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0" y="773880"/>
            <a:ext cx="9144000" cy="3680249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6" hasCustomPrompt="1"/>
          </p:nvPr>
        </p:nvSpPr>
        <p:spPr>
          <a:xfrm>
            <a:off x="1292225" y="4177904"/>
            <a:ext cx="7562850" cy="276225"/>
          </a:xfrm>
          <a:prstGeom prst="rect">
            <a:avLst/>
          </a:prstGeom>
        </p:spPr>
        <p:txBody>
          <a:bodyPr lIns="0" tIns="0" rIns="0" bIns="108000" anchor="b">
            <a:noAutofit/>
          </a:bodyPr>
          <a:lstStyle>
            <a:lvl1pPr>
              <a:defRPr sz="450" b="0"/>
            </a:lvl1pPr>
            <a:lvl2pPr>
              <a:defRPr sz="450"/>
            </a:lvl2pPr>
            <a:lvl3pPr>
              <a:defRPr sz="450"/>
            </a:lvl3pPr>
            <a:lvl4pPr>
              <a:defRPr sz="450"/>
            </a:lvl4pPr>
            <a:lvl5pPr>
              <a:defRPr sz="450"/>
            </a:lvl5pPr>
          </a:lstStyle>
          <a:p>
            <a:pPr lvl="0"/>
            <a:r>
              <a:rPr lang="en-US" dirty="0" smtClean="0"/>
              <a:t>SOURCE: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7"/>
          </p:nvPr>
        </p:nvSpPr>
        <p:spPr>
          <a:xfrm>
            <a:off x="785814" y="4460081"/>
            <a:ext cx="7555320" cy="282797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pitchFamily="34" charset="0"/>
              <a:buNone/>
            </a:pPr>
            <a:r>
              <a:rPr lang="en-AU" dirty="0" smtClean="0"/>
              <a:t>TNS chart pack 4:3</a:t>
            </a:r>
          </a:p>
        </p:txBody>
      </p:sp>
    </p:spTree>
    <p:extLst>
      <p:ext uri="{BB962C8B-B14F-4D97-AF65-F5344CB8AC3E}">
        <p14:creationId xmlns:p14="http://schemas.microsoft.com/office/powerpoint/2010/main" val="2757879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25D8E-F334-D44F-A00C-4E7C0E5AC9AE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EB797E-C295-BF45-A7C9-57F4AF4409C7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06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uk-UA" dirty="0" smtClean="0">
                <a:solidFill>
                  <a:prstClr val="black">
                    <a:tint val="75000"/>
                  </a:prstClr>
                </a:solidFill>
              </a:rPr>
              <a:t>18 вересня 2015 року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C5E44-4B04-9A44-84AB-1B7BD8290555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80172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DB480-BE0E-D74D-A78B-93ECDF3BB087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9D96-7357-D74B-853F-D68C0D9ECCC6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3911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C1DC7-78C9-CF4F-8A30-1117F4C0B27E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33480-D557-C34B-BFB7-C21316DADAA2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50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B10D4-A382-9141-BCF9-B7BCE3736F30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C0D61-A682-524E-AF9E-D74E36858BA2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402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CAF2E-2545-D447-9848-3EFEC948F156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537A-C54D-3E41-A9E3-C9E1CCD0D0F2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86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46F01-7E28-434D-9016-0664FEA9C128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AC5E44-4B04-9A44-84AB-1B7BD8290555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078135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5536E-C14E-1445-89ED-341E339C2016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3813A-DA4E-684E-B461-40892FE963BE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3543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895AA-5150-7D41-AA05-101C1B353084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CCA4A-BF75-2D40-8155-F4D9A9C7DE7D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6125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480F8-C50D-EB48-97FA-F388913A30F0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8FCB6-E498-7046-8A5E-774846AC460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34757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22105-BA26-644E-AF61-3FBAF7AE161B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373A8-554E-6F4F-A801-EFCCEF7242EA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78306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37808B-B4F4-AF4A-9A45-9F386876AAEF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28E545-6EBD-F544-8389-0B2C47D7BC70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0123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DB480-BE0E-D74D-A78B-93ECDF3BB087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49D96-7357-D74B-853F-D68C0D9ECCC6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6637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C1DC7-78C9-CF4F-8A30-1117F4C0B27E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33480-D557-C34B-BFB7-C21316DADAA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34838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B10D4-A382-9141-BCF9-B7BCE3736F30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C0D61-A682-524E-AF9E-D74E36858BA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8544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CAF2E-2545-D447-9848-3EFEC948F156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537A-C54D-3E41-A9E3-C9E1CCD0D0F2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9836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5536E-C14E-1445-89ED-341E339C2016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3813A-DA4E-684E-B461-40892FE963B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0412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895AA-5150-7D41-AA05-101C1B353084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1CCA4A-BF75-2D40-8155-F4D9A9C7DE7D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7201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480F8-C50D-EB48-97FA-F388913A30F0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8FCB6-E498-7046-8A5E-774846AC460A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78314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DE2261-A5BC-774E-A06A-08F2D549B541}" type="datetimeFigureOut">
              <a:rPr lang="uk-UA"/>
              <a:pPr>
                <a:defRPr/>
              </a:pPr>
              <a:t>17.12.2015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5D1A85-3551-F148-B5DE-6886DBED0E9E}" type="slidenum">
              <a:rPr lang="uk-UA"/>
              <a:pPr>
                <a:defRPr/>
              </a:pPr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2" r:id="rId12"/>
    <p:sldLayoutId id="2147483673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EDE2261-A5BC-774E-A06A-08F2D549B541}" type="datetimeFigureOut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17.12.2015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95D1A85-3551-F148-B5DE-6886DBED0E9E}" type="slidenum">
              <a:rPr lang="uk-UA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‹№›</a:t>
            </a:fld>
            <a:endParaRPr lang="uk-UA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68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8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30331" y="1884264"/>
            <a:ext cx="6953378" cy="126188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Моніторинг прогресу і сприйняття реформ.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Розробка </a:t>
            </a:r>
            <a:r>
              <a:rPr lang="en-US" sz="28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KPI</a:t>
            </a:r>
            <a:r>
              <a:rPr lang="uk-UA" sz="28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000" dirty="0" smtClean="0">
              <a:solidFill>
                <a:srgbClr val="1F497D"/>
              </a:solidFill>
              <a:latin typeface="Calibri"/>
              <a:cs typeface="Arial" pitchFamily="34" charset="0"/>
            </a:endParaRPr>
          </a:p>
        </p:txBody>
      </p:sp>
      <p:cxnSp>
        <p:nvCxnSpPr>
          <p:cNvPr id="6" name="Прямая соединительная линия 9"/>
          <p:cNvCxnSpPr/>
          <p:nvPr/>
        </p:nvCxnSpPr>
        <p:spPr>
          <a:xfrm>
            <a:off x="2230027" y="2931790"/>
            <a:ext cx="5726349" cy="1807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0"/>
          <p:cNvCxnSpPr/>
          <p:nvPr/>
        </p:nvCxnSpPr>
        <p:spPr>
          <a:xfrm>
            <a:off x="2171407" y="1884264"/>
            <a:ext cx="5784969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>
          <a:xfrm>
            <a:off x="6516216" y="4803998"/>
            <a:ext cx="2133600" cy="273844"/>
          </a:xfrm>
        </p:spPr>
        <p:txBody>
          <a:bodyPr/>
          <a:lstStyle>
            <a:lvl1pPr>
              <a:defRPr/>
            </a:lvl1pPr>
          </a:lstStyle>
          <a:p>
            <a:pPr algn="r">
              <a:defRPr/>
            </a:pPr>
            <a:r>
              <a:rPr lang="uk-UA" dirty="0" smtClean="0">
                <a:solidFill>
                  <a:prstClr val="black">
                    <a:tint val="75000"/>
                  </a:prstClr>
                </a:solidFill>
              </a:rPr>
              <a:t>Грудень 2015 року</a:t>
            </a:r>
          </a:p>
        </p:txBody>
      </p:sp>
      <p:pic>
        <p:nvPicPr>
          <p:cNvPr id="1026" name="Picture 2" descr="Ukraine &amp;Scy;risis Media 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313" y="190332"/>
            <a:ext cx="858156" cy="85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upload.wikimedia.org/wikipedia/en/8/82/TNS_logo_20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90333"/>
            <a:ext cx="864096" cy="86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ukranews.com/uploads/news/2012/04/02/11/96c6fe8645990a05c99ef7b2e6b45493125585d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506" y="163750"/>
            <a:ext cx="1563709" cy="117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32711"/>
            <a:ext cx="9144000" cy="109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93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58817"/>
            <a:ext cx="2643355" cy="522143"/>
          </a:xfrm>
          <a:noFill/>
        </p:spPr>
        <p:txBody>
          <a:bodyPr vert="horz" wrap="square" lIns="207900" tIns="156600" rIns="207900" bIns="0" numCol="1" rtlCol="0" anchor="t" anchorCtr="0" compatLnSpc="1">
            <a:prstTxWarp prst="textNoShape">
              <a:avLst/>
            </a:prstTxWarp>
            <a:noAutofit/>
          </a:bodyPr>
          <a:lstStyle/>
          <a:p>
            <a:r>
              <a:rPr lang="uk-UA" sz="1050" b="1" dirty="0"/>
              <a:t>Висвітлення реформи в ЗМІ</a:t>
            </a:r>
            <a:br>
              <a:rPr lang="uk-UA" sz="1050" b="1" dirty="0"/>
            </a:br>
            <a:r>
              <a:rPr lang="uk-UA" sz="1050" b="1" i="1" dirty="0"/>
              <a:t>(</a:t>
            </a:r>
            <a:r>
              <a:rPr lang="uk-UA" sz="1050" b="1" i="1" dirty="0" smtClean="0"/>
              <a:t>згідно </a:t>
            </a:r>
            <a:r>
              <a:rPr lang="uk-UA" sz="1050" b="1" i="1" dirty="0"/>
              <a:t>вибірки ТОП ЗМІ)  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176732" y="4774545"/>
            <a:ext cx="5675977" cy="368955"/>
          </a:xfrm>
        </p:spPr>
        <p:txBody>
          <a:bodyPr/>
          <a:lstStyle/>
          <a:p>
            <a:pPr marL="0" indent="0">
              <a:buNone/>
            </a:pPr>
            <a:r>
              <a:rPr lang="uk-UA" sz="675" dirty="0">
                <a:solidFill>
                  <a:srgbClr val="333333"/>
                </a:solidFill>
              </a:rPr>
              <a:t>Згідно вибірки ЗМІ аналізується: 25 друкованих джерел; 6 ТРК; 49 </a:t>
            </a:r>
            <a:r>
              <a:rPr lang="uk-UA" sz="675" dirty="0" err="1">
                <a:solidFill>
                  <a:srgbClr val="333333"/>
                </a:solidFill>
              </a:rPr>
              <a:t>інтернет</a:t>
            </a:r>
            <a:r>
              <a:rPr lang="uk-UA" sz="675" dirty="0">
                <a:solidFill>
                  <a:srgbClr val="333333"/>
                </a:solidFill>
              </a:rPr>
              <a:t> порталів 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669488" y="123478"/>
            <a:ext cx="2295000" cy="326267"/>
          </a:xfrm>
          <a:prstGeom prst="roundRect">
            <a:avLst/>
          </a:prstGeom>
          <a:solidFill>
            <a:srgbClr val="C50017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750" b="1">
                <a:solidFill>
                  <a:prstClr val="white"/>
                </a:solidFill>
              </a:rPr>
              <a:t>АНТИКОРУПЦІЙНА РЕФОРМА</a:t>
            </a:r>
            <a:endParaRPr lang="en-US" sz="750" b="1">
              <a:solidFill>
                <a:prstClr val="white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750" b="1">
                <a:solidFill>
                  <a:prstClr val="white"/>
                </a:solidFill>
              </a:rPr>
              <a:t>Загальна кількість матеріалів = 2 031</a:t>
            </a:r>
            <a:endParaRPr lang="uk-UA" sz="750" b="1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7443033" y="3939902"/>
            <a:ext cx="1665471" cy="522143"/>
          </a:xfrm>
          <a:prstGeom prst="rect">
            <a:avLst/>
          </a:prstGeom>
          <a:noFill/>
        </p:spPr>
        <p:txBody>
          <a:bodyPr vert="horz" lIns="207900" tIns="156600" rIns="20790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50" b="1" dirty="0"/>
              <a:t>Спікери про реформу, % від всіх публікацій</a:t>
            </a:r>
          </a:p>
          <a:p>
            <a:r>
              <a:rPr lang="uk-UA" sz="1050" b="1" i="1" dirty="0"/>
              <a:t>(</a:t>
            </a:r>
            <a:r>
              <a:rPr lang="uk-UA" sz="1050" b="1" i="1" dirty="0" err="1"/>
              <a:t>зідно</a:t>
            </a:r>
            <a:r>
              <a:rPr lang="uk-UA" sz="1050" b="1" i="1" dirty="0"/>
              <a:t> вибірки ТОП ЗМІ)</a:t>
            </a:r>
            <a:endParaRPr lang="uk-UA" sz="105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75000"/>
            <a:ext cx="1860666" cy="1890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675000"/>
            <a:ext cx="1856475" cy="1890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5630" y="1257814"/>
            <a:ext cx="1860666" cy="1890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87624" y="2916000"/>
            <a:ext cx="6210000" cy="2170291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6758903" y="841631"/>
            <a:ext cx="2349601" cy="425225"/>
          </a:xfrm>
          <a:prstGeom prst="rect">
            <a:avLst/>
          </a:prstGeom>
          <a:noFill/>
        </p:spPr>
        <p:txBody>
          <a:bodyPr vert="horz" lIns="207900" tIns="156600" rIns="207900" bIns="0" rtlCol="0" anchor="t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uk-UA" sz="1050" b="1" dirty="0">
                <a:latin typeface="+mj-lt"/>
                <a:ea typeface="+mj-ea"/>
                <a:cs typeface="+mj-cs"/>
              </a:rPr>
              <a:t>Темпи проведення реформ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uk-UA" sz="1050" b="1" i="1" dirty="0"/>
              <a:t>(дані опитування)</a:t>
            </a: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uk-UA" sz="1050" b="1" dirty="0">
              <a:latin typeface="+mj-lt"/>
              <a:ea typeface="+mj-ea"/>
              <a:cs typeface="+mj-cs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7838" y="1257814"/>
            <a:ext cx="1860666" cy="1890000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5024989" y="862170"/>
            <a:ext cx="2643355" cy="522143"/>
          </a:xfrm>
          <a:prstGeom prst="rect">
            <a:avLst/>
          </a:prstGeom>
          <a:noFill/>
        </p:spPr>
        <p:txBody>
          <a:bodyPr vert="horz" lIns="207900" tIns="156600" rIns="207900" bIns="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050" b="1" dirty="0"/>
              <a:t>Рівень </a:t>
            </a:r>
            <a:r>
              <a:rPr lang="uk-UA" sz="1050" b="1" dirty="0" err="1"/>
              <a:t>проінформованості</a:t>
            </a:r>
            <a:r>
              <a:rPr lang="uk-UA" sz="1050" b="1" dirty="0"/>
              <a:t> </a:t>
            </a:r>
          </a:p>
          <a:p>
            <a:r>
              <a:rPr lang="uk-UA" sz="1050" b="1" i="1" dirty="0"/>
              <a:t>(дані опитування)</a:t>
            </a:r>
          </a:p>
        </p:txBody>
      </p:sp>
      <p:sp>
        <p:nvSpPr>
          <p:cNvPr id="4" name="Округлений прямокутник 3"/>
          <p:cNvSpPr/>
          <p:nvPr/>
        </p:nvSpPr>
        <p:spPr>
          <a:xfrm>
            <a:off x="5001355" y="780960"/>
            <a:ext cx="3963133" cy="2870910"/>
          </a:xfrm>
          <a:prstGeom prst="roundRect">
            <a:avLst/>
          </a:prstGeom>
          <a:noFill/>
          <a:ln w="349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7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2501" y="3141117"/>
            <a:ext cx="440416" cy="422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Округлений прямокутник 18"/>
          <p:cNvSpPr/>
          <p:nvPr/>
        </p:nvSpPr>
        <p:spPr>
          <a:xfrm>
            <a:off x="395536" y="51470"/>
            <a:ext cx="3963133" cy="2513530"/>
          </a:xfrm>
          <a:prstGeom prst="roundRect">
            <a:avLst/>
          </a:prstGeom>
          <a:noFill/>
          <a:ln w="34925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621" y="1208183"/>
            <a:ext cx="1332228" cy="44098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54" y="3876196"/>
            <a:ext cx="1332228" cy="44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740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8" grpId="0"/>
      <p:bldP spid="13" grpId="0"/>
      <p:bldP spid="4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bject 4"/>
          <p:cNvSpPr/>
          <p:nvPr/>
        </p:nvSpPr>
        <p:spPr>
          <a:xfrm>
            <a:off x="649948" y="8"/>
            <a:ext cx="7827359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TextBox 27"/>
          <p:cNvSpPr txBox="1"/>
          <p:nvPr/>
        </p:nvSpPr>
        <p:spPr>
          <a:xfrm>
            <a:off x="827584" y="51470"/>
            <a:ext cx="764972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spc="-30" dirty="0" smtClean="0">
                <a:solidFill>
                  <a:schemeClr val="bg1"/>
                </a:solidFill>
                <a:cs typeface="Arial" pitchFamily="34" charset="0"/>
              </a:rPr>
              <a:t>KPI: </a:t>
            </a: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СПРИЙНЯТТЯ + МЕДІЙНІ ПОКАЗНИКИ = РЕПУТАЦІЯ РЕФОРМ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32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3" name="Char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8219578"/>
              </p:ext>
            </p:extLst>
          </p:nvPr>
        </p:nvGraphicFramePr>
        <p:xfrm>
          <a:off x="277813" y="627534"/>
          <a:ext cx="5310187" cy="4265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5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752548"/>
              </p:ext>
            </p:extLst>
          </p:nvPr>
        </p:nvGraphicFramePr>
        <p:xfrm>
          <a:off x="228600" y="1151556"/>
          <a:ext cx="2819400" cy="27462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19400"/>
              </a:tblGrid>
              <a:tr h="549246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uk-UA" sz="900" b="0" i="0" u="none" strike="noStrike" kern="1200" noProof="0" dirty="0" smtClean="0">
                          <a:solidFill>
                            <a:srgbClr val="333333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Реальні кримінальні справи проти корупціонерів</a:t>
                      </a:r>
                      <a:endParaRPr lang="uk-UA" sz="900" b="0" i="0" u="none" strike="noStrike" kern="1200" noProof="0" dirty="0">
                        <a:solidFill>
                          <a:srgbClr val="333333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49246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uk-UA" sz="900" b="0" i="0" u="none" strike="noStrike" kern="1200" noProof="0" dirty="0" smtClean="0">
                          <a:solidFill>
                            <a:srgbClr val="333333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Призначає покарання для тих, хто дає хабарі</a:t>
                      </a:r>
                      <a:endParaRPr lang="uk-UA" sz="900" b="0" i="0" u="none" strike="noStrike" kern="1200" noProof="0" dirty="0">
                        <a:solidFill>
                          <a:srgbClr val="333333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49246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uk-UA" sz="900" b="0" i="0" u="none" strike="noStrike" kern="1200" noProof="0" dirty="0" smtClean="0">
                          <a:solidFill>
                            <a:srgbClr val="333333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Робить покарання для корупціонерів жорстким і невідворотним</a:t>
                      </a:r>
                      <a:endParaRPr lang="uk-UA" sz="900" b="0" i="0" u="none" strike="noStrike" kern="1200" noProof="0" dirty="0">
                        <a:solidFill>
                          <a:srgbClr val="333333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549246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uk-UA" sz="900" b="0" i="0" u="none" strike="noStrike" kern="1200" noProof="0" dirty="0">
                          <a:solidFill>
                            <a:srgbClr val="333333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Нічого з перерахованого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549246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uk-UA" sz="900" b="0" i="0" u="none" strike="noStrike" kern="1200" noProof="0" dirty="0">
                          <a:solidFill>
                            <a:srgbClr val="333333"/>
                          </a:solidFill>
                          <a:effectLst/>
                          <a:latin typeface="Verdana"/>
                          <a:ea typeface="+mn-ea"/>
                          <a:cs typeface="+mn-cs"/>
                        </a:rPr>
                        <a:t>Важко сказати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47" name="Скругленный прямоугольник 43"/>
          <p:cNvSpPr/>
          <p:nvPr/>
        </p:nvSpPr>
        <p:spPr>
          <a:xfrm>
            <a:off x="5436096" y="1542184"/>
            <a:ext cx="3335243" cy="1255661"/>
          </a:xfrm>
          <a:prstGeom prst="roundRect">
            <a:avLst/>
          </a:prstGeom>
          <a:solidFill>
            <a:srgbClr val="3EB1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800" dirty="0"/>
              <a:t>Що робить держава для подолання корупції</a:t>
            </a:r>
            <a:endParaRPr lang="uk-UA" sz="2800" dirty="0">
              <a:solidFill>
                <a:prstClr val="white"/>
              </a:solidFill>
            </a:endParaRPr>
          </a:p>
        </p:txBody>
      </p:sp>
      <p:sp>
        <p:nvSpPr>
          <p:cNvPr id="48" name="Скругленный прямоугольник 43"/>
          <p:cNvSpPr/>
          <p:nvPr/>
        </p:nvSpPr>
        <p:spPr>
          <a:xfrm>
            <a:off x="649948" y="4181758"/>
            <a:ext cx="7018396" cy="789061"/>
          </a:xfrm>
          <a:prstGeom prst="roundRect">
            <a:avLst/>
          </a:prstGeom>
          <a:solidFill>
            <a:srgbClr val="FF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2800" dirty="0" smtClean="0"/>
              <a:t>Підсилення медійного тиску у темах вплине на сприйняття</a:t>
            </a:r>
            <a:endParaRPr lang="uk-UA" sz="28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98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3" grpId="0">
        <p:bldAsOne/>
      </p:bldGraphic>
      <p:bldP spid="47" grpId="0" animBg="1"/>
      <p:bldP spid="4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4"/>
          <p:cNvSpPr/>
          <p:nvPr/>
        </p:nvSpPr>
        <p:spPr>
          <a:xfrm>
            <a:off x="649948" y="8"/>
            <a:ext cx="7827359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27584" y="51470"/>
            <a:ext cx="7344816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Основні висновки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grpSp>
        <p:nvGrpSpPr>
          <p:cNvPr id="7" name="Group 345"/>
          <p:cNvGrpSpPr>
            <a:grpSpLocks/>
          </p:cNvGrpSpPr>
          <p:nvPr/>
        </p:nvGrpSpPr>
        <p:grpSpPr bwMode="auto">
          <a:xfrm>
            <a:off x="5220072" y="720043"/>
            <a:ext cx="3610764" cy="3937489"/>
            <a:chOff x="1624" y="1152"/>
            <a:chExt cx="2792" cy="3178"/>
          </a:xfrm>
        </p:grpSpPr>
        <p:sp>
          <p:nvSpPr>
            <p:cNvPr id="8" name="Freeform 344"/>
            <p:cNvSpPr>
              <a:spLocks/>
            </p:cNvSpPr>
            <p:nvPr/>
          </p:nvSpPr>
          <p:spPr bwMode="gray">
            <a:xfrm>
              <a:off x="1624" y="1152"/>
              <a:ext cx="2792" cy="3178"/>
            </a:xfrm>
            <a:custGeom>
              <a:avLst/>
              <a:gdLst/>
              <a:ahLst/>
              <a:cxnLst>
                <a:cxn ang="0">
                  <a:pos x="1011" y="3178"/>
                </a:cxn>
                <a:cxn ang="0">
                  <a:pos x="900" y="2995"/>
                </a:cxn>
                <a:cxn ang="0">
                  <a:pos x="876" y="2768"/>
                </a:cxn>
                <a:cxn ang="0">
                  <a:pos x="755" y="2666"/>
                </a:cxn>
                <a:cxn ang="0">
                  <a:pos x="524" y="2724"/>
                </a:cxn>
                <a:cxn ang="0">
                  <a:pos x="350" y="2666"/>
                </a:cxn>
                <a:cxn ang="0">
                  <a:pos x="273" y="2575"/>
                </a:cxn>
                <a:cxn ang="0">
                  <a:pos x="258" y="2415"/>
                </a:cxn>
                <a:cxn ang="0">
                  <a:pos x="292" y="2319"/>
                </a:cxn>
                <a:cxn ang="0">
                  <a:pos x="273" y="2256"/>
                </a:cxn>
                <a:cxn ang="0">
                  <a:pos x="176" y="2203"/>
                </a:cxn>
                <a:cxn ang="0">
                  <a:pos x="171" y="2116"/>
                </a:cxn>
                <a:cxn ang="0">
                  <a:pos x="234" y="2087"/>
                </a:cxn>
                <a:cxn ang="0">
                  <a:pos x="162" y="2010"/>
                </a:cxn>
                <a:cxn ang="0">
                  <a:pos x="205" y="1932"/>
                </a:cxn>
                <a:cxn ang="0">
                  <a:pos x="176" y="1855"/>
                </a:cxn>
                <a:cxn ang="0">
                  <a:pos x="57" y="1836"/>
                </a:cxn>
                <a:cxn ang="0">
                  <a:pos x="36" y="1681"/>
                </a:cxn>
                <a:cxn ang="0">
                  <a:pos x="273" y="1387"/>
                </a:cxn>
                <a:cxn ang="0">
                  <a:pos x="268" y="1230"/>
                </a:cxn>
                <a:cxn ang="0">
                  <a:pos x="234" y="1102"/>
                </a:cxn>
                <a:cxn ang="0">
                  <a:pos x="234" y="986"/>
                </a:cxn>
                <a:cxn ang="0">
                  <a:pos x="273" y="851"/>
                </a:cxn>
                <a:cxn ang="0">
                  <a:pos x="450" y="502"/>
                </a:cxn>
                <a:cxn ang="0">
                  <a:pos x="916" y="130"/>
                </a:cxn>
                <a:cxn ang="0">
                  <a:pos x="1618" y="29"/>
                </a:cxn>
                <a:cxn ang="0">
                  <a:pos x="2319" y="291"/>
                </a:cxn>
                <a:cxn ang="0">
                  <a:pos x="2724" y="870"/>
                </a:cxn>
                <a:cxn ang="0">
                  <a:pos x="2724" y="1565"/>
                </a:cxn>
                <a:cxn ang="0">
                  <a:pos x="2430" y="2014"/>
                </a:cxn>
                <a:cxn ang="0">
                  <a:pos x="2087" y="2261"/>
                </a:cxn>
                <a:cxn ang="0">
                  <a:pos x="2029" y="2434"/>
                </a:cxn>
                <a:cxn ang="0">
                  <a:pos x="2179" y="2845"/>
                </a:cxn>
                <a:cxn ang="0">
                  <a:pos x="2302" y="3165"/>
                </a:cxn>
              </a:cxnLst>
              <a:rect l="0" t="0" r="r" b="b"/>
              <a:pathLst>
                <a:path w="2792" h="3178">
                  <a:moveTo>
                    <a:pt x="1011" y="3178"/>
                  </a:moveTo>
                  <a:cubicBezTo>
                    <a:pt x="992" y="3148"/>
                    <a:pt x="923" y="3063"/>
                    <a:pt x="900" y="2995"/>
                  </a:cubicBezTo>
                  <a:cubicBezTo>
                    <a:pt x="871" y="2937"/>
                    <a:pt x="900" y="2822"/>
                    <a:pt x="876" y="2768"/>
                  </a:cubicBezTo>
                  <a:cubicBezTo>
                    <a:pt x="852" y="2713"/>
                    <a:pt x="814" y="2673"/>
                    <a:pt x="755" y="2666"/>
                  </a:cubicBezTo>
                  <a:cubicBezTo>
                    <a:pt x="696" y="2659"/>
                    <a:pt x="591" y="2724"/>
                    <a:pt x="524" y="2724"/>
                  </a:cubicBezTo>
                  <a:cubicBezTo>
                    <a:pt x="456" y="2724"/>
                    <a:pt x="398" y="2695"/>
                    <a:pt x="350" y="2666"/>
                  </a:cubicBezTo>
                  <a:cubicBezTo>
                    <a:pt x="302" y="2637"/>
                    <a:pt x="292" y="2623"/>
                    <a:pt x="273" y="2575"/>
                  </a:cubicBezTo>
                  <a:cubicBezTo>
                    <a:pt x="253" y="2526"/>
                    <a:pt x="249" y="2454"/>
                    <a:pt x="258" y="2415"/>
                  </a:cubicBezTo>
                  <a:cubicBezTo>
                    <a:pt x="268" y="2377"/>
                    <a:pt x="282" y="2338"/>
                    <a:pt x="292" y="2319"/>
                  </a:cubicBezTo>
                  <a:cubicBezTo>
                    <a:pt x="294" y="2292"/>
                    <a:pt x="292" y="2275"/>
                    <a:pt x="273" y="2256"/>
                  </a:cubicBezTo>
                  <a:cubicBezTo>
                    <a:pt x="253" y="2237"/>
                    <a:pt x="192" y="2231"/>
                    <a:pt x="176" y="2203"/>
                  </a:cubicBezTo>
                  <a:cubicBezTo>
                    <a:pt x="160" y="2175"/>
                    <a:pt x="147" y="2159"/>
                    <a:pt x="171" y="2116"/>
                  </a:cubicBezTo>
                  <a:cubicBezTo>
                    <a:pt x="195" y="2072"/>
                    <a:pt x="235" y="2105"/>
                    <a:pt x="234" y="2087"/>
                  </a:cubicBezTo>
                  <a:cubicBezTo>
                    <a:pt x="233" y="2069"/>
                    <a:pt x="152" y="2063"/>
                    <a:pt x="162" y="2010"/>
                  </a:cubicBezTo>
                  <a:cubicBezTo>
                    <a:pt x="171" y="1957"/>
                    <a:pt x="205" y="1961"/>
                    <a:pt x="205" y="1932"/>
                  </a:cubicBezTo>
                  <a:cubicBezTo>
                    <a:pt x="205" y="1903"/>
                    <a:pt x="205" y="1874"/>
                    <a:pt x="176" y="1855"/>
                  </a:cubicBezTo>
                  <a:cubicBezTo>
                    <a:pt x="152" y="1839"/>
                    <a:pt x="80" y="1865"/>
                    <a:pt x="57" y="1836"/>
                  </a:cubicBezTo>
                  <a:cubicBezTo>
                    <a:pt x="18" y="1817"/>
                    <a:pt x="0" y="1756"/>
                    <a:pt x="36" y="1681"/>
                  </a:cubicBezTo>
                  <a:cubicBezTo>
                    <a:pt x="72" y="1607"/>
                    <a:pt x="234" y="1462"/>
                    <a:pt x="273" y="1387"/>
                  </a:cubicBezTo>
                  <a:cubicBezTo>
                    <a:pt x="315" y="1310"/>
                    <a:pt x="274" y="1277"/>
                    <a:pt x="268" y="1230"/>
                  </a:cubicBezTo>
                  <a:cubicBezTo>
                    <a:pt x="262" y="1183"/>
                    <a:pt x="240" y="1143"/>
                    <a:pt x="234" y="1102"/>
                  </a:cubicBezTo>
                  <a:cubicBezTo>
                    <a:pt x="224" y="1063"/>
                    <a:pt x="224" y="1015"/>
                    <a:pt x="234" y="986"/>
                  </a:cubicBezTo>
                  <a:cubicBezTo>
                    <a:pt x="244" y="957"/>
                    <a:pt x="244" y="938"/>
                    <a:pt x="273" y="851"/>
                  </a:cubicBezTo>
                  <a:cubicBezTo>
                    <a:pt x="302" y="764"/>
                    <a:pt x="354" y="624"/>
                    <a:pt x="450" y="502"/>
                  </a:cubicBezTo>
                  <a:cubicBezTo>
                    <a:pt x="547" y="380"/>
                    <a:pt x="723" y="208"/>
                    <a:pt x="916" y="130"/>
                  </a:cubicBezTo>
                  <a:cubicBezTo>
                    <a:pt x="1109" y="53"/>
                    <a:pt x="1377" y="0"/>
                    <a:pt x="1618" y="29"/>
                  </a:cubicBezTo>
                  <a:cubicBezTo>
                    <a:pt x="1859" y="58"/>
                    <a:pt x="2126" y="146"/>
                    <a:pt x="2319" y="291"/>
                  </a:cubicBezTo>
                  <a:cubicBezTo>
                    <a:pt x="2512" y="436"/>
                    <a:pt x="2657" y="658"/>
                    <a:pt x="2724" y="870"/>
                  </a:cubicBezTo>
                  <a:cubicBezTo>
                    <a:pt x="2792" y="1083"/>
                    <a:pt x="2773" y="1372"/>
                    <a:pt x="2724" y="1565"/>
                  </a:cubicBezTo>
                  <a:cubicBezTo>
                    <a:pt x="2676" y="1759"/>
                    <a:pt x="2536" y="1899"/>
                    <a:pt x="2430" y="2014"/>
                  </a:cubicBezTo>
                  <a:cubicBezTo>
                    <a:pt x="2324" y="2130"/>
                    <a:pt x="2154" y="2191"/>
                    <a:pt x="2087" y="2261"/>
                  </a:cubicBezTo>
                  <a:cubicBezTo>
                    <a:pt x="2021" y="2331"/>
                    <a:pt x="2010" y="2357"/>
                    <a:pt x="2029" y="2434"/>
                  </a:cubicBezTo>
                  <a:cubicBezTo>
                    <a:pt x="2044" y="2531"/>
                    <a:pt x="2130" y="2719"/>
                    <a:pt x="2179" y="2845"/>
                  </a:cubicBezTo>
                  <a:cubicBezTo>
                    <a:pt x="2224" y="2967"/>
                    <a:pt x="2277" y="3098"/>
                    <a:pt x="2302" y="3165"/>
                  </a:cubicBezTo>
                </a:path>
              </a:pathLst>
            </a:custGeom>
            <a:gradFill rotWithShape="1">
              <a:gsLst>
                <a:gs pos="35000">
                  <a:srgbClr val="999999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5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grpSp>
          <p:nvGrpSpPr>
            <p:cNvPr id="9" name="Group 331"/>
            <p:cNvGrpSpPr>
              <a:grpSpLocks/>
            </p:cNvGrpSpPr>
            <p:nvPr/>
          </p:nvGrpSpPr>
          <p:grpSpPr bwMode="auto">
            <a:xfrm>
              <a:off x="1975" y="1288"/>
              <a:ext cx="2316" cy="1622"/>
              <a:chOff x="168" y="284"/>
              <a:chExt cx="5422" cy="3756"/>
            </a:xfrm>
          </p:grpSpPr>
          <p:sp>
            <p:nvSpPr>
              <p:cNvPr id="10" name="Freeform 332"/>
              <p:cNvSpPr>
                <a:spLocks/>
              </p:cNvSpPr>
              <p:nvPr/>
            </p:nvSpPr>
            <p:spPr bwMode="gray">
              <a:xfrm>
                <a:off x="168" y="284"/>
                <a:ext cx="5422" cy="3756"/>
              </a:xfrm>
              <a:custGeom>
                <a:avLst/>
                <a:gdLst/>
                <a:ahLst/>
                <a:cxnLst>
                  <a:cxn ang="0">
                    <a:pos x="395" y="1131"/>
                  </a:cxn>
                  <a:cxn ang="0">
                    <a:pos x="222" y="1332"/>
                  </a:cxn>
                  <a:cxn ang="0">
                    <a:pos x="56" y="1627"/>
                  </a:cxn>
                  <a:cxn ang="0">
                    <a:pos x="0" y="2029"/>
                  </a:cxn>
                  <a:cxn ang="0">
                    <a:pos x="102" y="2469"/>
                  </a:cxn>
                  <a:cxn ang="0">
                    <a:pos x="363" y="2703"/>
                  </a:cxn>
                  <a:cxn ang="0">
                    <a:pos x="710" y="2745"/>
                  </a:cxn>
                  <a:cxn ang="0">
                    <a:pos x="1019" y="2710"/>
                  </a:cxn>
                  <a:cxn ang="0">
                    <a:pos x="1167" y="2665"/>
                  </a:cxn>
                  <a:cxn ang="0">
                    <a:pos x="1236" y="2701"/>
                  </a:cxn>
                  <a:cxn ang="0">
                    <a:pos x="1430" y="2733"/>
                  </a:cxn>
                  <a:cxn ang="0">
                    <a:pos x="1464" y="2766"/>
                  </a:cxn>
                  <a:cxn ang="0">
                    <a:pos x="1524" y="2935"/>
                  </a:cxn>
                  <a:cxn ang="0">
                    <a:pos x="1694" y="3025"/>
                  </a:cxn>
                  <a:cxn ang="0">
                    <a:pos x="1734" y="3054"/>
                  </a:cxn>
                  <a:cxn ang="0">
                    <a:pos x="1839" y="3192"/>
                  </a:cxn>
                  <a:cxn ang="0">
                    <a:pos x="2151" y="3343"/>
                  </a:cxn>
                  <a:cxn ang="0">
                    <a:pos x="2558" y="3346"/>
                  </a:cxn>
                  <a:cxn ang="0">
                    <a:pos x="2895" y="3264"/>
                  </a:cxn>
                  <a:cxn ang="0">
                    <a:pos x="3126" y="3129"/>
                  </a:cxn>
                  <a:cxn ang="0">
                    <a:pos x="3225" y="3063"/>
                  </a:cxn>
                  <a:cxn ang="0">
                    <a:pos x="3234" y="3196"/>
                  </a:cxn>
                  <a:cxn ang="0">
                    <a:pos x="3342" y="3445"/>
                  </a:cxn>
                  <a:cxn ang="0">
                    <a:pos x="3689" y="3669"/>
                  </a:cxn>
                  <a:cxn ang="0">
                    <a:pos x="4242" y="3756"/>
                  </a:cxn>
                  <a:cxn ang="0">
                    <a:pos x="4740" y="3600"/>
                  </a:cxn>
                  <a:cxn ang="0">
                    <a:pos x="5042" y="3276"/>
                  </a:cxn>
                  <a:cxn ang="0">
                    <a:pos x="5060" y="2968"/>
                  </a:cxn>
                  <a:cxn ang="0">
                    <a:pos x="4982" y="2764"/>
                  </a:cxn>
                  <a:cxn ang="0">
                    <a:pos x="4970" y="2710"/>
                  </a:cxn>
                  <a:cxn ang="0">
                    <a:pos x="5150" y="2629"/>
                  </a:cxn>
                  <a:cxn ang="0">
                    <a:pos x="5363" y="2406"/>
                  </a:cxn>
                  <a:cxn ang="0">
                    <a:pos x="5423" y="2068"/>
                  </a:cxn>
                  <a:cxn ang="0">
                    <a:pos x="5355" y="1681"/>
                  </a:cxn>
                  <a:cxn ang="0">
                    <a:pos x="5112" y="1261"/>
                  </a:cxn>
                  <a:cxn ang="0">
                    <a:pos x="4910" y="1063"/>
                  </a:cxn>
                  <a:cxn ang="0">
                    <a:pos x="4791" y="976"/>
                  </a:cxn>
                  <a:cxn ang="0">
                    <a:pos x="4760" y="879"/>
                  </a:cxn>
                  <a:cxn ang="0">
                    <a:pos x="4619" y="609"/>
                  </a:cxn>
                  <a:cxn ang="0">
                    <a:pos x="4311" y="337"/>
                  </a:cxn>
                  <a:cxn ang="0">
                    <a:pos x="3959" y="229"/>
                  </a:cxn>
                  <a:cxn ang="0">
                    <a:pos x="3731" y="217"/>
                  </a:cxn>
                  <a:cxn ang="0">
                    <a:pos x="3662" y="189"/>
                  </a:cxn>
                  <a:cxn ang="0">
                    <a:pos x="3443" y="84"/>
                  </a:cxn>
                  <a:cxn ang="0">
                    <a:pos x="3141" y="3"/>
                  </a:cxn>
                  <a:cxn ang="0">
                    <a:pos x="2811" y="33"/>
                  </a:cxn>
                  <a:cxn ang="0">
                    <a:pos x="2567" y="114"/>
                  </a:cxn>
                  <a:cxn ang="0">
                    <a:pos x="2496" y="133"/>
                  </a:cxn>
                  <a:cxn ang="0">
                    <a:pos x="2301" y="70"/>
                  </a:cxn>
                  <a:cxn ang="0">
                    <a:pos x="1952" y="37"/>
                  </a:cxn>
                  <a:cxn ang="0">
                    <a:pos x="1545" y="142"/>
                  </a:cxn>
                  <a:cxn ang="0">
                    <a:pos x="1256" y="310"/>
                  </a:cxn>
                  <a:cxn ang="0">
                    <a:pos x="1134" y="412"/>
                  </a:cxn>
                  <a:cxn ang="0">
                    <a:pos x="1022" y="435"/>
                  </a:cxn>
                  <a:cxn ang="0">
                    <a:pos x="746" y="550"/>
                  </a:cxn>
                  <a:cxn ang="0">
                    <a:pos x="540" y="801"/>
                  </a:cxn>
                  <a:cxn ang="0">
                    <a:pos x="464" y="1032"/>
                  </a:cxn>
                </a:cxnLst>
                <a:rect l="0" t="0" r="r" b="b"/>
                <a:pathLst>
                  <a:path w="5423" h="3756">
                    <a:moveTo>
                      <a:pt x="458" y="1071"/>
                    </a:moveTo>
                    <a:lnTo>
                      <a:pt x="455" y="1072"/>
                    </a:lnTo>
                    <a:lnTo>
                      <a:pt x="446" y="1080"/>
                    </a:lnTo>
                    <a:lnTo>
                      <a:pt x="434" y="1092"/>
                    </a:lnTo>
                    <a:lnTo>
                      <a:pt x="416" y="1110"/>
                    </a:lnTo>
                    <a:lnTo>
                      <a:pt x="395" y="1131"/>
                    </a:lnTo>
                    <a:lnTo>
                      <a:pt x="371" y="1155"/>
                    </a:lnTo>
                    <a:lnTo>
                      <a:pt x="344" y="1183"/>
                    </a:lnTo>
                    <a:lnTo>
                      <a:pt x="315" y="1216"/>
                    </a:lnTo>
                    <a:lnTo>
                      <a:pt x="285" y="1252"/>
                    </a:lnTo>
                    <a:lnTo>
                      <a:pt x="254" y="1290"/>
                    </a:lnTo>
                    <a:lnTo>
                      <a:pt x="222" y="1332"/>
                    </a:lnTo>
                    <a:lnTo>
                      <a:pt x="191" y="1375"/>
                    </a:lnTo>
                    <a:lnTo>
                      <a:pt x="159" y="1422"/>
                    </a:lnTo>
                    <a:lnTo>
                      <a:pt x="131" y="1471"/>
                    </a:lnTo>
                    <a:lnTo>
                      <a:pt x="102" y="1521"/>
                    </a:lnTo>
                    <a:lnTo>
                      <a:pt x="78" y="1573"/>
                    </a:lnTo>
                    <a:lnTo>
                      <a:pt x="56" y="1627"/>
                    </a:lnTo>
                    <a:lnTo>
                      <a:pt x="36" y="1681"/>
                    </a:lnTo>
                    <a:lnTo>
                      <a:pt x="23" y="1737"/>
                    </a:lnTo>
                    <a:lnTo>
                      <a:pt x="12" y="1794"/>
                    </a:lnTo>
                    <a:lnTo>
                      <a:pt x="2" y="1894"/>
                    </a:lnTo>
                    <a:lnTo>
                      <a:pt x="0" y="1954"/>
                    </a:lnTo>
                    <a:lnTo>
                      <a:pt x="0" y="2029"/>
                    </a:lnTo>
                    <a:lnTo>
                      <a:pt x="2" y="2085"/>
                    </a:lnTo>
                    <a:lnTo>
                      <a:pt x="11" y="2173"/>
                    </a:lnTo>
                    <a:lnTo>
                      <a:pt x="26" y="2256"/>
                    </a:lnTo>
                    <a:lnTo>
                      <a:pt x="47" y="2334"/>
                    </a:lnTo>
                    <a:lnTo>
                      <a:pt x="72" y="2404"/>
                    </a:lnTo>
                    <a:lnTo>
                      <a:pt x="102" y="2469"/>
                    </a:lnTo>
                    <a:lnTo>
                      <a:pt x="137" y="2527"/>
                    </a:lnTo>
                    <a:lnTo>
                      <a:pt x="174" y="2577"/>
                    </a:lnTo>
                    <a:lnTo>
                      <a:pt x="216" y="2619"/>
                    </a:lnTo>
                    <a:lnTo>
                      <a:pt x="261" y="2653"/>
                    </a:lnTo>
                    <a:lnTo>
                      <a:pt x="311" y="2682"/>
                    </a:lnTo>
                    <a:lnTo>
                      <a:pt x="363" y="2703"/>
                    </a:lnTo>
                    <a:lnTo>
                      <a:pt x="417" y="2721"/>
                    </a:lnTo>
                    <a:lnTo>
                      <a:pt x="474" y="2733"/>
                    </a:lnTo>
                    <a:lnTo>
                      <a:pt x="533" y="2740"/>
                    </a:lnTo>
                    <a:lnTo>
                      <a:pt x="591" y="2745"/>
                    </a:lnTo>
                    <a:lnTo>
                      <a:pt x="651" y="2746"/>
                    </a:lnTo>
                    <a:lnTo>
                      <a:pt x="710" y="2745"/>
                    </a:lnTo>
                    <a:lnTo>
                      <a:pt x="768" y="2742"/>
                    </a:lnTo>
                    <a:lnTo>
                      <a:pt x="824" y="2739"/>
                    </a:lnTo>
                    <a:lnTo>
                      <a:pt x="878" y="2734"/>
                    </a:lnTo>
                    <a:lnTo>
                      <a:pt x="929" y="2727"/>
                    </a:lnTo>
                    <a:lnTo>
                      <a:pt x="975" y="2719"/>
                    </a:lnTo>
                    <a:lnTo>
                      <a:pt x="1019" y="2710"/>
                    </a:lnTo>
                    <a:lnTo>
                      <a:pt x="1056" y="2701"/>
                    </a:lnTo>
                    <a:lnTo>
                      <a:pt x="1091" y="2691"/>
                    </a:lnTo>
                    <a:lnTo>
                      <a:pt x="1118" y="2682"/>
                    </a:lnTo>
                    <a:lnTo>
                      <a:pt x="1140" y="2674"/>
                    </a:lnTo>
                    <a:lnTo>
                      <a:pt x="1157" y="2668"/>
                    </a:lnTo>
                    <a:lnTo>
                      <a:pt x="1167" y="2665"/>
                    </a:lnTo>
                    <a:lnTo>
                      <a:pt x="1170" y="2664"/>
                    </a:lnTo>
                    <a:lnTo>
                      <a:pt x="1173" y="2665"/>
                    </a:lnTo>
                    <a:lnTo>
                      <a:pt x="1181" y="2671"/>
                    </a:lnTo>
                    <a:lnTo>
                      <a:pt x="1194" y="2680"/>
                    </a:lnTo>
                    <a:lnTo>
                      <a:pt x="1212" y="2689"/>
                    </a:lnTo>
                    <a:lnTo>
                      <a:pt x="1236" y="2701"/>
                    </a:lnTo>
                    <a:lnTo>
                      <a:pt x="1265" y="2712"/>
                    </a:lnTo>
                    <a:lnTo>
                      <a:pt x="1301" y="2722"/>
                    </a:lnTo>
                    <a:lnTo>
                      <a:pt x="1337" y="2728"/>
                    </a:lnTo>
                    <a:lnTo>
                      <a:pt x="1371" y="2733"/>
                    </a:lnTo>
                    <a:lnTo>
                      <a:pt x="1403" y="2734"/>
                    </a:lnTo>
                    <a:lnTo>
                      <a:pt x="1430" y="2733"/>
                    </a:lnTo>
                    <a:lnTo>
                      <a:pt x="1449" y="2733"/>
                    </a:lnTo>
                    <a:lnTo>
                      <a:pt x="1463" y="2731"/>
                    </a:lnTo>
                    <a:lnTo>
                      <a:pt x="1467" y="2730"/>
                    </a:lnTo>
                    <a:lnTo>
                      <a:pt x="1467" y="2734"/>
                    </a:lnTo>
                    <a:lnTo>
                      <a:pt x="1466" y="2748"/>
                    </a:lnTo>
                    <a:lnTo>
                      <a:pt x="1464" y="2766"/>
                    </a:lnTo>
                    <a:lnTo>
                      <a:pt x="1464" y="2790"/>
                    </a:lnTo>
                    <a:lnTo>
                      <a:pt x="1467" y="2817"/>
                    </a:lnTo>
                    <a:lnTo>
                      <a:pt x="1473" y="2847"/>
                    </a:lnTo>
                    <a:lnTo>
                      <a:pt x="1485" y="2878"/>
                    </a:lnTo>
                    <a:lnTo>
                      <a:pt x="1502" y="2908"/>
                    </a:lnTo>
                    <a:lnTo>
                      <a:pt x="1524" y="2935"/>
                    </a:lnTo>
                    <a:lnTo>
                      <a:pt x="1553" y="2959"/>
                    </a:lnTo>
                    <a:lnTo>
                      <a:pt x="1583" y="2980"/>
                    </a:lnTo>
                    <a:lnTo>
                      <a:pt x="1614" y="2995"/>
                    </a:lnTo>
                    <a:lnTo>
                      <a:pt x="1643" y="3009"/>
                    </a:lnTo>
                    <a:lnTo>
                      <a:pt x="1671" y="3018"/>
                    </a:lnTo>
                    <a:lnTo>
                      <a:pt x="1694" y="3025"/>
                    </a:lnTo>
                    <a:lnTo>
                      <a:pt x="1713" y="3028"/>
                    </a:lnTo>
                    <a:lnTo>
                      <a:pt x="1725" y="3031"/>
                    </a:lnTo>
                    <a:lnTo>
                      <a:pt x="1730" y="3033"/>
                    </a:lnTo>
                    <a:lnTo>
                      <a:pt x="1730" y="3034"/>
                    </a:lnTo>
                    <a:lnTo>
                      <a:pt x="1731" y="3042"/>
                    </a:lnTo>
                    <a:lnTo>
                      <a:pt x="1734" y="3054"/>
                    </a:lnTo>
                    <a:lnTo>
                      <a:pt x="1740" y="3069"/>
                    </a:lnTo>
                    <a:lnTo>
                      <a:pt x="1749" y="3088"/>
                    </a:lnTo>
                    <a:lnTo>
                      <a:pt x="1763" y="3111"/>
                    </a:lnTo>
                    <a:lnTo>
                      <a:pt x="1782" y="3135"/>
                    </a:lnTo>
                    <a:lnTo>
                      <a:pt x="1808" y="3163"/>
                    </a:lnTo>
                    <a:lnTo>
                      <a:pt x="1839" y="3192"/>
                    </a:lnTo>
                    <a:lnTo>
                      <a:pt x="1880" y="3223"/>
                    </a:lnTo>
                    <a:lnTo>
                      <a:pt x="1928" y="3256"/>
                    </a:lnTo>
                    <a:lnTo>
                      <a:pt x="1985" y="3289"/>
                    </a:lnTo>
                    <a:lnTo>
                      <a:pt x="2034" y="3312"/>
                    </a:lnTo>
                    <a:lnTo>
                      <a:pt x="2090" y="3330"/>
                    </a:lnTo>
                    <a:lnTo>
                      <a:pt x="2151" y="3343"/>
                    </a:lnTo>
                    <a:lnTo>
                      <a:pt x="2214" y="3352"/>
                    </a:lnTo>
                    <a:lnTo>
                      <a:pt x="2282" y="3358"/>
                    </a:lnTo>
                    <a:lnTo>
                      <a:pt x="2349" y="3360"/>
                    </a:lnTo>
                    <a:lnTo>
                      <a:pt x="2420" y="3358"/>
                    </a:lnTo>
                    <a:lnTo>
                      <a:pt x="2489" y="3354"/>
                    </a:lnTo>
                    <a:lnTo>
                      <a:pt x="2558" y="3346"/>
                    </a:lnTo>
                    <a:lnTo>
                      <a:pt x="2624" y="3337"/>
                    </a:lnTo>
                    <a:lnTo>
                      <a:pt x="2688" y="3325"/>
                    </a:lnTo>
                    <a:lnTo>
                      <a:pt x="2748" y="3312"/>
                    </a:lnTo>
                    <a:lnTo>
                      <a:pt x="2804" y="3297"/>
                    </a:lnTo>
                    <a:lnTo>
                      <a:pt x="2853" y="3280"/>
                    </a:lnTo>
                    <a:lnTo>
                      <a:pt x="2895" y="3264"/>
                    </a:lnTo>
                    <a:lnTo>
                      <a:pt x="2931" y="3246"/>
                    </a:lnTo>
                    <a:lnTo>
                      <a:pt x="2976" y="3220"/>
                    </a:lnTo>
                    <a:lnTo>
                      <a:pt x="3018" y="3195"/>
                    </a:lnTo>
                    <a:lnTo>
                      <a:pt x="3057" y="3171"/>
                    </a:lnTo>
                    <a:lnTo>
                      <a:pt x="3093" y="3148"/>
                    </a:lnTo>
                    <a:lnTo>
                      <a:pt x="3126" y="3129"/>
                    </a:lnTo>
                    <a:lnTo>
                      <a:pt x="3155" y="3109"/>
                    </a:lnTo>
                    <a:lnTo>
                      <a:pt x="3180" y="3094"/>
                    </a:lnTo>
                    <a:lnTo>
                      <a:pt x="3200" y="3081"/>
                    </a:lnTo>
                    <a:lnTo>
                      <a:pt x="3213" y="3072"/>
                    </a:lnTo>
                    <a:lnTo>
                      <a:pt x="3222" y="3066"/>
                    </a:lnTo>
                    <a:lnTo>
                      <a:pt x="3225" y="3063"/>
                    </a:lnTo>
                    <a:lnTo>
                      <a:pt x="3225" y="3067"/>
                    </a:lnTo>
                    <a:lnTo>
                      <a:pt x="3225" y="3081"/>
                    </a:lnTo>
                    <a:lnTo>
                      <a:pt x="3225" y="3100"/>
                    </a:lnTo>
                    <a:lnTo>
                      <a:pt x="3227" y="3127"/>
                    </a:lnTo>
                    <a:lnTo>
                      <a:pt x="3230" y="3160"/>
                    </a:lnTo>
                    <a:lnTo>
                      <a:pt x="3234" y="3196"/>
                    </a:lnTo>
                    <a:lnTo>
                      <a:pt x="3242" y="3235"/>
                    </a:lnTo>
                    <a:lnTo>
                      <a:pt x="3252" y="3277"/>
                    </a:lnTo>
                    <a:lnTo>
                      <a:pt x="3267" y="3321"/>
                    </a:lnTo>
                    <a:lnTo>
                      <a:pt x="3287" y="3364"/>
                    </a:lnTo>
                    <a:lnTo>
                      <a:pt x="3311" y="3405"/>
                    </a:lnTo>
                    <a:lnTo>
                      <a:pt x="3342" y="3445"/>
                    </a:lnTo>
                    <a:lnTo>
                      <a:pt x="3383" y="3487"/>
                    </a:lnTo>
                    <a:lnTo>
                      <a:pt x="3432" y="3526"/>
                    </a:lnTo>
                    <a:lnTo>
                      <a:pt x="3486" y="3565"/>
                    </a:lnTo>
                    <a:lnTo>
                      <a:pt x="3548" y="3603"/>
                    </a:lnTo>
                    <a:lnTo>
                      <a:pt x="3615" y="3637"/>
                    </a:lnTo>
                    <a:lnTo>
                      <a:pt x="3689" y="3669"/>
                    </a:lnTo>
                    <a:lnTo>
                      <a:pt x="3765" y="3696"/>
                    </a:lnTo>
                    <a:lnTo>
                      <a:pt x="3846" y="3718"/>
                    </a:lnTo>
                    <a:lnTo>
                      <a:pt x="3932" y="3735"/>
                    </a:lnTo>
                    <a:lnTo>
                      <a:pt x="4034" y="3750"/>
                    </a:lnTo>
                    <a:lnTo>
                      <a:pt x="4119" y="3756"/>
                    </a:lnTo>
                    <a:lnTo>
                      <a:pt x="4242" y="3756"/>
                    </a:lnTo>
                    <a:lnTo>
                      <a:pt x="4320" y="3750"/>
                    </a:lnTo>
                    <a:lnTo>
                      <a:pt x="4409" y="3735"/>
                    </a:lnTo>
                    <a:lnTo>
                      <a:pt x="4496" y="3712"/>
                    </a:lnTo>
                    <a:lnTo>
                      <a:pt x="4578" y="3682"/>
                    </a:lnTo>
                    <a:lnTo>
                      <a:pt x="4661" y="3645"/>
                    </a:lnTo>
                    <a:lnTo>
                      <a:pt x="4740" y="3600"/>
                    </a:lnTo>
                    <a:lnTo>
                      <a:pt x="4814" y="3549"/>
                    </a:lnTo>
                    <a:lnTo>
                      <a:pt x="4877" y="3496"/>
                    </a:lnTo>
                    <a:lnTo>
                      <a:pt x="4932" y="3444"/>
                    </a:lnTo>
                    <a:lnTo>
                      <a:pt x="4977" y="3388"/>
                    </a:lnTo>
                    <a:lnTo>
                      <a:pt x="5013" y="3333"/>
                    </a:lnTo>
                    <a:lnTo>
                      <a:pt x="5042" y="3276"/>
                    </a:lnTo>
                    <a:lnTo>
                      <a:pt x="5061" y="3217"/>
                    </a:lnTo>
                    <a:lnTo>
                      <a:pt x="5072" y="3157"/>
                    </a:lnTo>
                    <a:lnTo>
                      <a:pt x="5076" y="3096"/>
                    </a:lnTo>
                    <a:lnTo>
                      <a:pt x="5073" y="3052"/>
                    </a:lnTo>
                    <a:lnTo>
                      <a:pt x="5069" y="3010"/>
                    </a:lnTo>
                    <a:lnTo>
                      <a:pt x="5060" y="2968"/>
                    </a:lnTo>
                    <a:lnTo>
                      <a:pt x="5048" y="2928"/>
                    </a:lnTo>
                    <a:lnTo>
                      <a:pt x="5036" y="2889"/>
                    </a:lnTo>
                    <a:lnTo>
                      <a:pt x="5022" y="2853"/>
                    </a:lnTo>
                    <a:lnTo>
                      <a:pt x="5007" y="2820"/>
                    </a:lnTo>
                    <a:lnTo>
                      <a:pt x="4994" y="2790"/>
                    </a:lnTo>
                    <a:lnTo>
                      <a:pt x="4982" y="2764"/>
                    </a:lnTo>
                    <a:lnTo>
                      <a:pt x="4970" y="2743"/>
                    </a:lnTo>
                    <a:lnTo>
                      <a:pt x="4961" y="2728"/>
                    </a:lnTo>
                    <a:lnTo>
                      <a:pt x="4955" y="2718"/>
                    </a:lnTo>
                    <a:lnTo>
                      <a:pt x="4953" y="2715"/>
                    </a:lnTo>
                    <a:lnTo>
                      <a:pt x="4958" y="2713"/>
                    </a:lnTo>
                    <a:lnTo>
                      <a:pt x="4970" y="2710"/>
                    </a:lnTo>
                    <a:lnTo>
                      <a:pt x="4988" y="2704"/>
                    </a:lnTo>
                    <a:lnTo>
                      <a:pt x="5013" y="2695"/>
                    </a:lnTo>
                    <a:lnTo>
                      <a:pt x="5042" y="2685"/>
                    </a:lnTo>
                    <a:lnTo>
                      <a:pt x="5076" y="2670"/>
                    </a:lnTo>
                    <a:lnTo>
                      <a:pt x="5112" y="2652"/>
                    </a:lnTo>
                    <a:lnTo>
                      <a:pt x="5150" y="2629"/>
                    </a:lnTo>
                    <a:lnTo>
                      <a:pt x="5189" y="2604"/>
                    </a:lnTo>
                    <a:lnTo>
                      <a:pt x="5228" y="2574"/>
                    </a:lnTo>
                    <a:lnTo>
                      <a:pt x="5265" y="2539"/>
                    </a:lnTo>
                    <a:lnTo>
                      <a:pt x="5301" y="2502"/>
                    </a:lnTo>
                    <a:lnTo>
                      <a:pt x="5336" y="2455"/>
                    </a:lnTo>
                    <a:lnTo>
                      <a:pt x="5363" y="2406"/>
                    </a:lnTo>
                    <a:lnTo>
                      <a:pt x="5385" y="2356"/>
                    </a:lnTo>
                    <a:lnTo>
                      <a:pt x="5400" y="2302"/>
                    </a:lnTo>
                    <a:lnTo>
                      <a:pt x="5412" y="2248"/>
                    </a:lnTo>
                    <a:lnTo>
                      <a:pt x="5420" y="2193"/>
                    </a:lnTo>
                    <a:lnTo>
                      <a:pt x="5423" y="2139"/>
                    </a:lnTo>
                    <a:lnTo>
                      <a:pt x="5423" y="2068"/>
                    </a:lnTo>
                    <a:lnTo>
                      <a:pt x="5420" y="2020"/>
                    </a:lnTo>
                    <a:lnTo>
                      <a:pt x="5415" y="1962"/>
                    </a:lnTo>
                    <a:lnTo>
                      <a:pt x="5411" y="1903"/>
                    </a:lnTo>
                    <a:lnTo>
                      <a:pt x="5399" y="1830"/>
                    </a:lnTo>
                    <a:lnTo>
                      <a:pt x="5381" y="1756"/>
                    </a:lnTo>
                    <a:lnTo>
                      <a:pt x="5355" y="1681"/>
                    </a:lnTo>
                    <a:lnTo>
                      <a:pt x="5324" y="1606"/>
                    </a:lnTo>
                    <a:lnTo>
                      <a:pt x="5289" y="1531"/>
                    </a:lnTo>
                    <a:lnTo>
                      <a:pt x="5249" y="1459"/>
                    </a:lnTo>
                    <a:lnTo>
                      <a:pt x="5205" y="1389"/>
                    </a:lnTo>
                    <a:lnTo>
                      <a:pt x="5160" y="1323"/>
                    </a:lnTo>
                    <a:lnTo>
                      <a:pt x="5112" y="1261"/>
                    </a:lnTo>
                    <a:lnTo>
                      <a:pt x="5078" y="1222"/>
                    </a:lnTo>
                    <a:lnTo>
                      <a:pt x="5043" y="1185"/>
                    </a:lnTo>
                    <a:lnTo>
                      <a:pt x="5009" y="1150"/>
                    </a:lnTo>
                    <a:lnTo>
                      <a:pt x="4974" y="1117"/>
                    </a:lnTo>
                    <a:lnTo>
                      <a:pt x="4941" y="1089"/>
                    </a:lnTo>
                    <a:lnTo>
                      <a:pt x="4910" y="1063"/>
                    </a:lnTo>
                    <a:lnTo>
                      <a:pt x="4881" y="1039"/>
                    </a:lnTo>
                    <a:lnTo>
                      <a:pt x="4856" y="1020"/>
                    </a:lnTo>
                    <a:lnTo>
                      <a:pt x="4833" y="1003"/>
                    </a:lnTo>
                    <a:lnTo>
                      <a:pt x="4814" y="991"/>
                    </a:lnTo>
                    <a:lnTo>
                      <a:pt x="4800" y="981"/>
                    </a:lnTo>
                    <a:lnTo>
                      <a:pt x="4791" y="976"/>
                    </a:lnTo>
                    <a:lnTo>
                      <a:pt x="4788" y="973"/>
                    </a:lnTo>
                    <a:lnTo>
                      <a:pt x="4787" y="969"/>
                    </a:lnTo>
                    <a:lnTo>
                      <a:pt x="4784" y="957"/>
                    </a:lnTo>
                    <a:lnTo>
                      <a:pt x="4779" y="937"/>
                    </a:lnTo>
                    <a:lnTo>
                      <a:pt x="4772" y="910"/>
                    </a:lnTo>
                    <a:lnTo>
                      <a:pt x="4760" y="879"/>
                    </a:lnTo>
                    <a:lnTo>
                      <a:pt x="4746" y="841"/>
                    </a:lnTo>
                    <a:lnTo>
                      <a:pt x="4730" y="801"/>
                    </a:lnTo>
                    <a:lnTo>
                      <a:pt x="4707" y="756"/>
                    </a:lnTo>
                    <a:lnTo>
                      <a:pt x="4683" y="708"/>
                    </a:lnTo>
                    <a:lnTo>
                      <a:pt x="4653" y="660"/>
                    </a:lnTo>
                    <a:lnTo>
                      <a:pt x="4619" y="609"/>
                    </a:lnTo>
                    <a:lnTo>
                      <a:pt x="4578" y="558"/>
                    </a:lnTo>
                    <a:lnTo>
                      <a:pt x="4535" y="508"/>
                    </a:lnTo>
                    <a:lnTo>
                      <a:pt x="4484" y="459"/>
                    </a:lnTo>
                    <a:lnTo>
                      <a:pt x="4428" y="412"/>
                    </a:lnTo>
                    <a:lnTo>
                      <a:pt x="4371" y="372"/>
                    </a:lnTo>
                    <a:lnTo>
                      <a:pt x="4311" y="337"/>
                    </a:lnTo>
                    <a:lnTo>
                      <a:pt x="4251" y="309"/>
                    </a:lnTo>
                    <a:lnTo>
                      <a:pt x="4191" y="285"/>
                    </a:lnTo>
                    <a:lnTo>
                      <a:pt x="4130" y="265"/>
                    </a:lnTo>
                    <a:lnTo>
                      <a:pt x="4071" y="250"/>
                    </a:lnTo>
                    <a:lnTo>
                      <a:pt x="4013" y="238"/>
                    </a:lnTo>
                    <a:lnTo>
                      <a:pt x="3959" y="229"/>
                    </a:lnTo>
                    <a:lnTo>
                      <a:pt x="3908" y="223"/>
                    </a:lnTo>
                    <a:lnTo>
                      <a:pt x="3860" y="219"/>
                    </a:lnTo>
                    <a:lnTo>
                      <a:pt x="3818" y="217"/>
                    </a:lnTo>
                    <a:lnTo>
                      <a:pt x="3782" y="216"/>
                    </a:lnTo>
                    <a:lnTo>
                      <a:pt x="3753" y="217"/>
                    </a:lnTo>
                    <a:lnTo>
                      <a:pt x="3731" y="217"/>
                    </a:lnTo>
                    <a:lnTo>
                      <a:pt x="3717" y="219"/>
                    </a:lnTo>
                    <a:lnTo>
                      <a:pt x="3713" y="219"/>
                    </a:lnTo>
                    <a:lnTo>
                      <a:pt x="3708" y="216"/>
                    </a:lnTo>
                    <a:lnTo>
                      <a:pt x="3699" y="210"/>
                    </a:lnTo>
                    <a:lnTo>
                      <a:pt x="3683" y="201"/>
                    </a:lnTo>
                    <a:lnTo>
                      <a:pt x="3662" y="189"/>
                    </a:lnTo>
                    <a:lnTo>
                      <a:pt x="3635" y="174"/>
                    </a:lnTo>
                    <a:lnTo>
                      <a:pt x="3603" y="157"/>
                    </a:lnTo>
                    <a:lnTo>
                      <a:pt x="3569" y="139"/>
                    </a:lnTo>
                    <a:lnTo>
                      <a:pt x="3530" y="121"/>
                    </a:lnTo>
                    <a:lnTo>
                      <a:pt x="3488" y="102"/>
                    </a:lnTo>
                    <a:lnTo>
                      <a:pt x="3443" y="84"/>
                    </a:lnTo>
                    <a:lnTo>
                      <a:pt x="3395" y="66"/>
                    </a:lnTo>
                    <a:lnTo>
                      <a:pt x="3347" y="48"/>
                    </a:lnTo>
                    <a:lnTo>
                      <a:pt x="3296" y="33"/>
                    </a:lnTo>
                    <a:lnTo>
                      <a:pt x="3245" y="21"/>
                    </a:lnTo>
                    <a:lnTo>
                      <a:pt x="3192" y="10"/>
                    </a:lnTo>
                    <a:lnTo>
                      <a:pt x="3141" y="3"/>
                    </a:lnTo>
                    <a:lnTo>
                      <a:pt x="3090" y="0"/>
                    </a:lnTo>
                    <a:lnTo>
                      <a:pt x="3032" y="0"/>
                    </a:lnTo>
                    <a:lnTo>
                      <a:pt x="2975" y="4"/>
                    </a:lnTo>
                    <a:lnTo>
                      <a:pt x="2919" y="12"/>
                    </a:lnTo>
                    <a:lnTo>
                      <a:pt x="2864" y="21"/>
                    </a:lnTo>
                    <a:lnTo>
                      <a:pt x="2811" y="33"/>
                    </a:lnTo>
                    <a:lnTo>
                      <a:pt x="2762" y="46"/>
                    </a:lnTo>
                    <a:lnTo>
                      <a:pt x="2714" y="60"/>
                    </a:lnTo>
                    <a:lnTo>
                      <a:pt x="2670" y="73"/>
                    </a:lnTo>
                    <a:lnTo>
                      <a:pt x="2631" y="88"/>
                    </a:lnTo>
                    <a:lnTo>
                      <a:pt x="2597" y="102"/>
                    </a:lnTo>
                    <a:lnTo>
                      <a:pt x="2567" y="114"/>
                    </a:lnTo>
                    <a:lnTo>
                      <a:pt x="2543" y="124"/>
                    </a:lnTo>
                    <a:lnTo>
                      <a:pt x="2525" y="132"/>
                    </a:lnTo>
                    <a:lnTo>
                      <a:pt x="2514" y="138"/>
                    </a:lnTo>
                    <a:lnTo>
                      <a:pt x="2511" y="139"/>
                    </a:lnTo>
                    <a:lnTo>
                      <a:pt x="2507" y="138"/>
                    </a:lnTo>
                    <a:lnTo>
                      <a:pt x="2496" y="133"/>
                    </a:lnTo>
                    <a:lnTo>
                      <a:pt x="2478" y="126"/>
                    </a:lnTo>
                    <a:lnTo>
                      <a:pt x="2454" y="115"/>
                    </a:lnTo>
                    <a:lnTo>
                      <a:pt x="2424" y="105"/>
                    </a:lnTo>
                    <a:lnTo>
                      <a:pt x="2388" y="93"/>
                    </a:lnTo>
                    <a:lnTo>
                      <a:pt x="2346" y="81"/>
                    </a:lnTo>
                    <a:lnTo>
                      <a:pt x="2301" y="70"/>
                    </a:lnTo>
                    <a:lnTo>
                      <a:pt x="2252" y="58"/>
                    </a:lnTo>
                    <a:lnTo>
                      <a:pt x="2198" y="49"/>
                    </a:lnTo>
                    <a:lnTo>
                      <a:pt x="2141" y="42"/>
                    </a:lnTo>
                    <a:lnTo>
                      <a:pt x="2081" y="37"/>
                    </a:lnTo>
                    <a:lnTo>
                      <a:pt x="2018" y="36"/>
                    </a:lnTo>
                    <a:lnTo>
                      <a:pt x="1952" y="37"/>
                    </a:lnTo>
                    <a:lnTo>
                      <a:pt x="1886" y="43"/>
                    </a:lnTo>
                    <a:lnTo>
                      <a:pt x="1818" y="54"/>
                    </a:lnTo>
                    <a:lnTo>
                      <a:pt x="1749" y="70"/>
                    </a:lnTo>
                    <a:lnTo>
                      <a:pt x="1677" y="93"/>
                    </a:lnTo>
                    <a:lnTo>
                      <a:pt x="1610" y="117"/>
                    </a:lnTo>
                    <a:lnTo>
                      <a:pt x="1545" y="142"/>
                    </a:lnTo>
                    <a:lnTo>
                      <a:pt x="1487" y="169"/>
                    </a:lnTo>
                    <a:lnTo>
                      <a:pt x="1431" y="198"/>
                    </a:lnTo>
                    <a:lnTo>
                      <a:pt x="1380" y="228"/>
                    </a:lnTo>
                    <a:lnTo>
                      <a:pt x="1334" y="256"/>
                    </a:lnTo>
                    <a:lnTo>
                      <a:pt x="1293" y="283"/>
                    </a:lnTo>
                    <a:lnTo>
                      <a:pt x="1256" y="310"/>
                    </a:lnTo>
                    <a:lnTo>
                      <a:pt x="1223" y="334"/>
                    </a:lnTo>
                    <a:lnTo>
                      <a:pt x="1196" y="357"/>
                    </a:lnTo>
                    <a:lnTo>
                      <a:pt x="1172" y="376"/>
                    </a:lnTo>
                    <a:lnTo>
                      <a:pt x="1155" y="393"/>
                    </a:lnTo>
                    <a:lnTo>
                      <a:pt x="1142" y="405"/>
                    </a:lnTo>
                    <a:lnTo>
                      <a:pt x="1134" y="412"/>
                    </a:lnTo>
                    <a:lnTo>
                      <a:pt x="1131" y="415"/>
                    </a:lnTo>
                    <a:lnTo>
                      <a:pt x="1127" y="415"/>
                    </a:lnTo>
                    <a:lnTo>
                      <a:pt x="1112" y="418"/>
                    </a:lnTo>
                    <a:lnTo>
                      <a:pt x="1088" y="421"/>
                    </a:lnTo>
                    <a:lnTo>
                      <a:pt x="1058" y="427"/>
                    </a:lnTo>
                    <a:lnTo>
                      <a:pt x="1022" y="435"/>
                    </a:lnTo>
                    <a:lnTo>
                      <a:pt x="981" y="447"/>
                    </a:lnTo>
                    <a:lnTo>
                      <a:pt x="936" y="460"/>
                    </a:lnTo>
                    <a:lnTo>
                      <a:pt x="890" y="477"/>
                    </a:lnTo>
                    <a:lnTo>
                      <a:pt x="840" y="498"/>
                    </a:lnTo>
                    <a:lnTo>
                      <a:pt x="792" y="522"/>
                    </a:lnTo>
                    <a:lnTo>
                      <a:pt x="746" y="550"/>
                    </a:lnTo>
                    <a:lnTo>
                      <a:pt x="701" y="583"/>
                    </a:lnTo>
                    <a:lnTo>
                      <a:pt x="660" y="622"/>
                    </a:lnTo>
                    <a:lnTo>
                      <a:pt x="624" y="664"/>
                    </a:lnTo>
                    <a:lnTo>
                      <a:pt x="593" y="709"/>
                    </a:lnTo>
                    <a:lnTo>
                      <a:pt x="564" y="754"/>
                    </a:lnTo>
                    <a:lnTo>
                      <a:pt x="540" y="801"/>
                    </a:lnTo>
                    <a:lnTo>
                      <a:pt x="521" y="847"/>
                    </a:lnTo>
                    <a:lnTo>
                      <a:pt x="504" y="891"/>
                    </a:lnTo>
                    <a:lnTo>
                      <a:pt x="489" y="933"/>
                    </a:lnTo>
                    <a:lnTo>
                      <a:pt x="479" y="970"/>
                    </a:lnTo>
                    <a:lnTo>
                      <a:pt x="470" y="1003"/>
                    </a:lnTo>
                    <a:lnTo>
                      <a:pt x="464" y="1032"/>
                    </a:lnTo>
                    <a:lnTo>
                      <a:pt x="461" y="1053"/>
                    </a:lnTo>
                    <a:lnTo>
                      <a:pt x="458" y="1065"/>
                    </a:lnTo>
                    <a:lnTo>
                      <a:pt x="458" y="1071"/>
                    </a:lnTo>
                    <a:lnTo>
                      <a:pt x="458" y="1071"/>
                    </a:lnTo>
                    <a:close/>
                  </a:path>
                </a:pathLst>
              </a:custGeom>
              <a:solidFill>
                <a:srgbClr val="666666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1" name="Freeform 333"/>
              <p:cNvSpPr>
                <a:spLocks/>
              </p:cNvSpPr>
              <p:nvPr/>
            </p:nvSpPr>
            <p:spPr bwMode="gray">
              <a:xfrm>
                <a:off x="273" y="429"/>
                <a:ext cx="2342" cy="2514"/>
              </a:xfrm>
              <a:custGeom>
                <a:avLst/>
                <a:gdLst/>
                <a:ahLst/>
                <a:cxnLst>
                  <a:cxn ang="0">
                    <a:pos x="372" y="1044"/>
                  </a:cxn>
                  <a:cxn ang="0">
                    <a:pos x="293" y="1112"/>
                  </a:cxn>
                  <a:cxn ang="0">
                    <a:pos x="185" y="1233"/>
                  </a:cxn>
                  <a:cxn ang="0">
                    <a:pos x="81" y="1416"/>
                  </a:cxn>
                  <a:cxn ang="0">
                    <a:pos x="12" y="1662"/>
                  </a:cxn>
                  <a:cxn ang="0">
                    <a:pos x="11" y="1976"/>
                  </a:cxn>
                  <a:cxn ang="0">
                    <a:pos x="84" y="2247"/>
                  </a:cxn>
                  <a:cxn ang="0">
                    <a:pos x="218" y="2406"/>
                  </a:cxn>
                  <a:cxn ang="0">
                    <a:pos x="390" y="2490"/>
                  </a:cxn>
                  <a:cxn ang="0">
                    <a:pos x="581" y="2514"/>
                  </a:cxn>
                  <a:cxn ang="0">
                    <a:pos x="767" y="2501"/>
                  </a:cxn>
                  <a:cxn ang="0">
                    <a:pos x="927" y="2466"/>
                  </a:cxn>
                  <a:cxn ang="0">
                    <a:pos x="1038" y="2432"/>
                  </a:cxn>
                  <a:cxn ang="0">
                    <a:pos x="1082" y="2417"/>
                  </a:cxn>
                  <a:cxn ang="0">
                    <a:pos x="1026" y="2297"/>
                  </a:cxn>
                  <a:cxn ang="0">
                    <a:pos x="1053" y="2297"/>
                  </a:cxn>
                  <a:cxn ang="0">
                    <a:pos x="1101" y="2363"/>
                  </a:cxn>
                  <a:cxn ang="0">
                    <a:pos x="1137" y="2421"/>
                  </a:cxn>
                  <a:cxn ang="0">
                    <a:pos x="1163" y="2442"/>
                  </a:cxn>
                  <a:cxn ang="0">
                    <a:pos x="1253" y="2477"/>
                  </a:cxn>
                  <a:cxn ang="0">
                    <a:pos x="1398" y="2444"/>
                  </a:cxn>
                  <a:cxn ang="0">
                    <a:pos x="1538" y="2331"/>
                  </a:cxn>
                  <a:cxn ang="0">
                    <a:pos x="1698" y="2157"/>
                  </a:cxn>
                  <a:cxn ang="0">
                    <a:pos x="1833" y="1959"/>
                  </a:cxn>
                  <a:cxn ang="0">
                    <a:pos x="1899" y="1781"/>
                  </a:cxn>
                  <a:cxn ang="0">
                    <a:pos x="1863" y="1605"/>
                  </a:cxn>
                  <a:cxn ang="0">
                    <a:pos x="1761" y="1446"/>
                  </a:cxn>
                  <a:cxn ang="0">
                    <a:pos x="1658" y="1278"/>
                  </a:cxn>
                  <a:cxn ang="0">
                    <a:pos x="1604" y="1103"/>
                  </a:cxn>
                  <a:cxn ang="0">
                    <a:pos x="1586" y="915"/>
                  </a:cxn>
                  <a:cxn ang="0">
                    <a:pos x="1631" y="734"/>
                  </a:cxn>
                  <a:cxn ang="0">
                    <a:pos x="1775" y="587"/>
                  </a:cxn>
                  <a:cxn ang="0">
                    <a:pos x="1977" y="477"/>
                  </a:cxn>
                  <a:cxn ang="0">
                    <a:pos x="2168" y="374"/>
                  </a:cxn>
                  <a:cxn ang="0">
                    <a:pos x="2304" y="261"/>
                  </a:cxn>
                  <a:cxn ang="0">
                    <a:pos x="2339" y="129"/>
                  </a:cxn>
                  <a:cxn ang="0">
                    <a:pos x="2253" y="44"/>
                  </a:cxn>
                  <a:cxn ang="0">
                    <a:pos x="2078" y="5"/>
                  </a:cxn>
                  <a:cxn ang="0">
                    <a:pos x="1857" y="5"/>
                  </a:cxn>
                  <a:cxn ang="0">
                    <a:pos x="1637" y="36"/>
                  </a:cxn>
                  <a:cxn ang="0">
                    <a:pos x="1461" y="90"/>
                  </a:cxn>
                  <a:cxn ang="0">
                    <a:pos x="1290" y="201"/>
                  </a:cxn>
                  <a:cxn ang="0">
                    <a:pos x="1172" y="305"/>
                  </a:cxn>
                  <a:cxn ang="0">
                    <a:pos x="1133" y="348"/>
                  </a:cxn>
                  <a:cxn ang="0">
                    <a:pos x="1190" y="413"/>
                  </a:cxn>
                  <a:cxn ang="0">
                    <a:pos x="1161" y="426"/>
                  </a:cxn>
                  <a:cxn ang="0">
                    <a:pos x="1085" y="371"/>
                  </a:cxn>
                  <a:cxn ang="0">
                    <a:pos x="989" y="378"/>
                  </a:cxn>
                  <a:cxn ang="0">
                    <a:pos x="821" y="428"/>
                  </a:cxn>
                  <a:cxn ang="0">
                    <a:pos x="647" y="555"/>
                  </a:cxn>
                  <a:cxn ang="0">
                    <a:pos x="521" y="753"/>
                  </a:cxn>
                  <a:cxn ang="0">
                    <a:pos x="462" y="921"/>
                  </a:cxn>
                  <a:cxn ang="0">
                    <a:pos x="447" y="992"/>
                  </a:cxn>
                  <a:cxn ang="0">
                    <a:pos x="564" y="1014"/>
                  </a:cxn>
                  <a:cxn ang="0">
                    <a:pos x="576" y="1022"/>
                  </a:cxn>
                  <a:cxn ang="0">
                    <a:pos x="564" y="1041"/>
                  </a:cxn>
                  <a:cxn ang="0">
                    <a:pos x="393" y="1031"/>
                  </a:cxn>
                </a:cxnLst>
                <a:rect l="0" t="0" r="r" b="b"/>
                <a:pathLst>
                  <a:path w="2342" h="2514">
                    <a:moveTo>
                      <a:pt x="393" y="1031"/>
                    </a:moveTo>
                    <a:lnTo>
                      <a:pt x="392" y="1032"/>
                    </a:lnTo>
                    <a:lnTo>
                      <a:pt x="384" y="1037"/>
                    </a:lnTo>
                    <a:lnTo>
                      <a:pt x="372" y="1044"/>
                    </a:lnTo>
                    <a:lnTo>
                      <a:pt x="357" y="1056"/>
                    </a:lnTo>
                    <a:lnTo>
                      <a:pt x="338" y="1071"/>
                    </a:lnTo>
                    <a:lnTo>
                      <a:pt x="317" y="1089"/>
                    </a:lnTo>
                    <a:lnTo>
                      <a:pt x="293" y="1112"/>
                    </a:lnTo>
                    <a:lnTo>
                      <a:pt x="267" y="1136"/>
                    </a:lnTo>
                    <a:lnTo>
                      <a:pt x="240" y="1166"/>
                    </a:lnTo>
                    <a:lnTo>
                      <a:pt x="213" y="1197"/>
                    </a:lnTo>
                    <a:lnTo>
                      <a:pt x="185" y="1233"/>
                    </a:lnTo>
                    <a:lnTo>
                      <a:pt x="158" y="1274"/>
                    </a:lnTo>
                    <a:lnTo>
                      <a:pt x="131" y="1317"/>
                    </a:lnTo>
                    <a:lnTo>
                      <a:pt x="105" y="1365"/>
                    </a:lnTo>
                    <a:lnTo>
                      <a:pt x="81" y="1416"/>
                    </a:lnTo>
                    <a:lnTo>
                      <a:pt x="59" y="1472"/>
                    </a:lnTo>
                    <a:lnTo>
                      <a:pt x="39" y="1532"/>
                    </a:lnTo>
                    <a:lnTo>
                      <a:pt x="24" y="1595"/>
                    </a:lnTo>
                    <a:lnTo>
                      <a:pt x="12" y="1662"/>
                    </a:lnTo>
                    <a:lnTo>
                      <a:pt x="3" y="1734"/>
                    </a:lnTo>
                    <a:lnTo>
                      <a:pt x="0" y="1811"/>
                    </a:lnTo>
                    <a:lnTo>
                      <a:pt x="3" y="1890"/>
                    </a:lnTo>
                    <a:lnTo>
                      <a:pt x="11" y="1976"/>
                    </a:lnTo>
                    <a:lnTo>
                      <a:pt x="24" y="2064"/>
                    </a:lnTo>
                    <a:lnTo>
                      <a:pt x="39" y="2132"/>
                    </a:lnTo>
                    <a:lnTo>
                      <a:pt x="60" y="2193"/>
                    </a:lnTo>
                    <a:lnTo>
                      <a:pt x="84" y="2247"/>
                    </a:lnTo>
                    <a:lnTo>
                      <a:pt x="113" y="2295"/>
                    </a:lnTo>
                    <a:lnTo>
                      <a:pt x="144" y="2337"/>
                    </a:lnTo>
                    <a:lnTo>
                      <a:pt x="180" y="2375"/>
                    </a:lnTo>
                    <a:lnTo>
                      <a:pt x="218" y="2406"/>
                    </a:lnTo>
                    <a:lnTo>
                      <a:pt x="258" y="2433"/>
                    </a:lnTo>
                    <a:lnTo>
                      <a:pt x="300" y="2457"/>
                    </a:lnTo>
                    <a:lnTo>
                      <a:pt x="344" y="2475"/>
                    </a:lnTo>
                    <a:lnTo>
                      <a:pt x="390" y="2490"/>
                    </a:lnTo>
                    <a:lnTo>
                      <a:pt x="437" y="2501"/>
                    </a:lnTo>
                    <a:lnTo>
                      <a:pt x="485" y="2508"/>
                    </a:lnTo>
                    <a:lnTo>
                      <a:pt x="533" y="2513"/>
                    </a:lnTo>
                    <a:lnTo>
                      <a:pt x="581" y="2514"/>
                    </a:lnTo>
                    <a:lnTo>
                      <a:pt x="629" y="2514"/>
                    </a:lnTo>
                    <a:lnTo>
                      <a:pt x="675" y="2511"/>
                    </a:lnTo>
                    <a:lnTo>
                      <a:pt x="722" y="2507"/>
                    </a:lnTo>
                    <a:lnTo>
                      <a:pt x="767" y="2501"/>
                    </a:lnTo>
                    <a:lnTo>
                      <a:pt x="810" y="2493"/>
                    </a:lnTo>
                    <a:lnTo>
                      <a:pt x="851" y="2484"/>
                    </a:lnTo>
                    <a:lnTo>
                      <a:pt x="890" y="2475"/>
                    </a:lnTo>
                    <a:lnTo>
                      <a:pt x="927" y="2466"/>
                    </a:lnTo>
                    <a:lnTo>
                      <a:pt x="960" y="2457"/>
                    </a:lnTo>
                    <a:lnTo>
                      <a:pt x="990" y="2448"/>
                    </a:lnTo>
                    <a:lnTo>
                      <a:pt x="1017" y="2439"/>
                    </a:lnTo>
                    <a:lnTo>
                      <a:pt x="1038" y="2432"/>
                    </a:lnTo>
                    <a:lnTo>
                      <a:pt x="1056" y="2426"/>
                    </a:lnTo>
                    <a:lnTo>
                      <a:pt x="1070" y="2421"/>
                    </a:lnTo>
                    <a:lnTo>
                      <a:pt x="1079" y="2417"/>
                    </a:lnTo>
                    <a:lnTo>
                      <a:pt x="1082" y="2417"/>
                    </a:lnTo>
                    <a:lnTo>
                      <a:pt x="1026" y="2313"/>
                    </a:lnTo>
                    <a:lnTo>
                      <a:pt x="1026" y="2310"/>
                    </a:lnTo>
                    <a:lnTo>
                      <a:pt x="1025" y="2304"/>
                    </a:lnTo>
                    <a:lnTo>
                      <a:pt x="1026" y="2297"/>
                    </a:lnTo>
                    <a:lnTo>
                      <a:pt x="1031" y="2291"/>
                    </a:lnTo>
                    <a:lnTo>
                      <a:pt x="1038" y="2285"/>
                    </a:lnTo>
                    <a:lnTo>
                      <a:pt x="1044" y="2288"/>
                    </a:lnTo>
                    <a:lnTo>
                      <a:pt x="1053" y="2297"/>
                    </a:lnTo>
                    <a:lnTo>
                      <a:pt x="1065" y="2309"/>
                    </a:lnTo>
                    <a:lnTo>
                      <a:pt x="1077" y="2325"/>
                    </a:lnTo>
                    <a:lnTo>
                      <a:pt x="1089" y="2345"/>
                    </a:lnTo>
                    <a:lnTo>
                      <a:pt x="1101" y="2363"/>
                    </a:lnTo>
                    <a:lnTo>
                      <a:pt x="1113" y="2382"/>
                    </a:lnTo>
                    <a:lnTo>
                      <a:pt x="1124" y="2399"/>
                    </a:lnTo>
                    <a:lnTo>
                      <a:pt x="1133" y="2412"/>
                    </a:lnTo>
                    <a:lnTo>
                      <a:pt x="1137" y="2421"/>
                    </a:lnTo>
                    <a:lnTo>
                      <a:pt x="1140" y="2426"/>
                    </a:lnTo>
                    <a:lnTo>
                      <a:pt x="1142" y="2427"/>
                    </a:lnTo>
                    <a:lnTo>
                      <a:pt x="1149" y="2433"/>
                    </a:lnTo>
                    <a:lnTo>
                      <a:pt x="1163" y="2442"/>
                    </a:lnTo>
                    <a:lnTo>
                      <a:pt x="1179" y="2453"/>
                    </a:lnTo>
                    <a:lnTo>
                      <a:pt x="1200" y="2463"/>
                    </a:lnTo>
                    <a:lnTo>
                      <a:pt x="1224" y="2471"/>
                    </a:lnTo>
                    <a:lnTo>
                      <a:pt x="1253" y="2477"/>
                    </a:lnTo>
                    <a:lnTo>
                      <a:pt x="1286" y="2478"/>
                    </a:lnTo>
                    <a:lnTo>
                      <a:pt x="1320" y="2474"/>
                    </a:lnTo>
                    <a:lnTo>
                      <a:pt x="1358" y="2463"/>
                    </a:lnTo>
                    <a:lnTo>
                      <a:pt x="1398" y="2444"/>
                    </a:lnTo>
                    <a:lnTo>
                      <a:pt x="1430" y="2424"/>
                    </a:lnTo>
                    <a:lnTo>
                      <a:pt x="1463" y="2399"/>
                    </a:lnTo>
                    <a:lnTo>
                      <a:pt x="1500" y="2367"/>
                    </a:lnTo>
                    <a:lnTo>
                      <a:pt x="1538" y="2331"/>
                    </a:lnTo>
                    <a:lnTo>
                      <a:pt x="1578" y="2292"/>
                    </a:lnTo>
                    <a:lnTo>
                      <a:pt x="1619" y="2250"/>
                    </a:lnTo>
                    <a:lnTo>
                      <a:pt x="1659" y="2204"/>
                    </a:lnTo>
                    <a:lnTo>
                      <a:pt x="1698" y="2157"/>
                    </a:lnTo>
                    <a:lnTo>
                      <a:pt x="1736" y="2108"/>
                    </a:lnTo>
                    <a:lnTo>
                      <a:pt x="1772" y="2058"/>
                    </a:lnTo>
                    <a:lnTo>
                      <a:pt x="1803" y="2009"/>
                    </a:lnTo>
                    <a:lnTo>
                      <a:pt x="1833" y="1959"/>
                    </a:lnTo>
                    <a:lnTo>
                      <a:pt x="1857" y="1911"/>
                    </a:lnTo>
                    <a:lnTo>
                      <a:pt x="1877" y="1865"/>
                    </a:lnTo>
                    <a:lnTo>
                      <a:pt x="1892" y="1821"/>
                    </a:lnTo>
                    <a:lnTo>
                      <a:pt x="1899" y="1781"/>
                    </a:lnTo>
                    <a:lnTo>
                      <a:pt x="1899" y="1734"/>
                    </a:lnTo>
                    <a:lnTo>
                      <a:pt x="1893" y="1689"/>
                    </a:lnTo>
                    <a:lnTo>
                      <a:pt x="1881" y="1647"/>
                    </a:lnTo>
                    <a:lnTo>
                      <a:pt x="1863" y="1605"/>
                    </a:lnTo>
                    <a:lnTo>
                      <a:pt x="1842" y="1565"/>
                    </a:lnTo>
                    <a:lnTo>
                      <a:pt x="1817" y="1526"/>
                    </a:lnTo>
                    <a:lnTo>
                      <a:pt x="1790" y="1485"/>
                    </a:lnTo>
                    <a:lnTo>
                      <a:pt x="1761" y="1446"/>
                    </a:lnTo>
                    <a:lnTo>
                      <a:pt x="1733" y="1406"/>
                    </a:lnTo>
                    <a:lnTo>
                      <a:pt x="1706" y="1365"/>
                    </a:lnTo>
                    <a:lnTo>
                      <a:pt x="1680" y="1323"/>
                    </a:lnTo>
                    <a:lnTo>
                      <a:pt x="1658" y="1278"/>
                    </a:lnTo>
                    <a:lnTo>
                      <a:pt x="1640" y="1233"/>
                    </a:lnTo>
                    <a:lnTo>
                      <a:pt x="1626" y="1191"/>
                    </a:lnTo>
                    <a:lnTo>
                      <a:pt x="1614" y="1148"/>
                    </a:lnTo>
                    <a:lnTo>
                      <a:pt x="1604" y="1103"/>
                    </a:lnTo>
                    <a:lnTo>
                      <a:pt x="1595" y="1056"/>
                    </a:lnTo>
                    <a:lnTo>
                      <a:pt x="1589" y="1010"/>
                    </a:lnTo>
                    <a:lnTo>
                      <a:pt x="1584" y="962"/>
                    </a:lnTo>
                    <a:lnTo>
                      <a:pt x="1586" y="915"/>
                    </a:lnTo>
                    <a:lnTo>
                      <a:pt x="1589" y="867"/>
                    </a:lnTo>
                    <a:lnTo>
                      <a:pt x="1598" y="822"/>
                    </a:lnTo>
                    <a:lnTo>
                      <a:pt x="1611" y="777"/>
                    </a:lnTo>
                    <a:lnTo>
                      <a:pt x="1631" y="734"/>
                    </a:lnTo>
                    <a:lnTo>
                      <a:pt x="1656" y="693"/>
                    </a:lnTo>
                    <a:lnTo>
                      <a:pt x="1689" y="654"/>
                    </a:lnTo>
                    <a:lnTo>
                      <a:pt x="1728" y="618"/>
                    </a:lnTo>
                    <a:lnTo>
                      <a:pt x="1775" y="587"/>
                    </a:lnTo>
                    <a:lnTo>
                      <a:pt x="1824" y="558"/>
                    </a:lnTo>
                    <a:lnTo>
                      <a:pt x="1874" y="531"/>
                    </a:lnTo>
                    <a:lnTo>
                      <a:pt x="1925" y="504"/>
                    </a:lnTo>
                    <a:lnTo>
                      <a:pt x="1977" y="477"/>
                    </a:lnTo>
                    <a:lnTo>
                      <a:pt x="2027" y="452"/>
                    </a:lnTo>
                    <a:lnTo>
                      <a:pt x="2076" y="426"/>
                    </a:lnTo>
                    <a:lnTo>
                      <a:pt x="2124" y="401"/>
                    </a:lnTo>
                    <a:lnTo>
                      <a:pt x="2168" y="374"/>
                    </a:lnTo>
                    <a:lnTo>
                      <a:pt x="2210" y="347"/>
                    </a:lnTo>
                    <a:lnTo>
                      <a:pt x="2246" y="320"/>
                    </a:lnTo>
                    <a:lnTo>
                      <a:pt x="2279" y="291"/>
                    </a:lnTo>
                    <a:lnTo>
                      <a:pt x="2304" y="261"/>
                    </a:lnTo>
                    <a:lnTo>
                      <a:pt x="2324" y="231"/>
                    </a:lnTo>
                    <a:lnTo>
                      <a:pt x="2337" y="198"/>
                    </a:lnTo>
                    <a:lnTo>
                      <a:pt x="2342" y="165"/>
                    </a:lnTo>
                    <a:lnTo>
                      <a:pt x="2339" y="129"/>
                    </a:lnTo>
                    <a:lnTo>
                      <a:pt x="2328" y="102"/>
                    </a:lnTo>
                    <a:lnTo>
                      <a:pt x="2310" y="80"/>
                    </a:lnTo>
                    <a:lnTo>
                      <a:pt x="2285" y="60"/>
                    </a:lnTo>
                    <a:lnTo>
                      <a:pt x="2253" y="44"/>
                    </a:lnTo>
                    <a:lnTo>
                      <a:pt x="2216" y="29"/>
                    </a:lnTo>
                    <a:lnTo>
                      <a:pt x="2174" y="18"/>
                    </a:lnTo>
                    <a:lnTo>
                      <a:pt x="2129" y="11"/>
                    </a:lnTo>
                    <a:lnTo>
                      <a:pt x="2078" y="5"/>
                    </a:lnTo>
                    <a:lnTo>
                      <a:pt x="2025" y="0"/>
                    </a:lnTo>
                    <a:lnTo>
                      <a:pt x="1971" y="0"/>
                    </a:lnTo>
                    <a:lnTo>
                      <a:pt x="1914" y="2"/>
                    </a:lnTo>
                    <a:lnTo>
                      <a:pt x="1857" y="5"/>
                    </a:lnTo>
                    <a:lnTo>
                      <a:pt x="1800" y="9"/>
                    </a:lnTo>
                    <a:lnTo>
                      <a:pt x="1745" y="17"/>
                    </a:lnTo>
                    <a:lnTo>
                      <a:pt x="1689" y="26"/>
                    </a:lnTo>
                    <a:lnTo>
                      <a:pt x="1637" y="36"/>
                    </a:lnTo>
                    <a:lnTo>
                      <a:pt x="1587" y="48"/>
                    </a:lnTo>
                    <a:lnTo>
                      <a:pt x="1541" y="60"/>
                    </a:lnTo>
                    <a:lnTo>
                      <a:pt x="1499" y="75"/>
                    </a:lnTo>
                    <a:lnTo>
                      <a:pt x="1461" y="90"/>
                    </a:lnTo>
                    <a:lnTo>
                      <a:pt x="1430" y="107"/>
                    </a:lnTo>
                    <a:lnTo>
                      <a:pt x="1379" y="138"/>
                    </a:lnTo>
                    <a:lnTo>
                      <a:pt x="1332" y="170"/>
                    </a:lnTo>
                    <a:lnTo>
                      <a:pt x="1290" y="201"/>
                    </a:lnTo>
                    <a:lnTo>
                      <a:pt x="1253" y="231"/>
                    </a:lnTo>
                    <a:lnTo>
                      <a:pt x="1221" y="258"/>
                    </a:lnTo>
                    <a:lnTo>
                      <a:pt x="1194" y="284"/>
                    </a:lnTo>
                    <a:lnTo>
                      <a:pt x="1172" y="305"/>
                    </a:lnTo>
                    <a:lnTo>
                      <a:pt x="1155" y="323"/>
                    </a:lnTo>
                    <a:lnTo>
                      <a:pt x="1143" y="336"/>
                    </a:lnTo>
                    <a:lnTo>
                      <a:pt x="1136" y="345"/>
                    </a:lnTo>
                    <a:lnTo>
                      <a:pt x="1133" y="348"/>
                    </a:lnTo>
                    <a:lnTo>
                      <a:pt x="1187" y="399"/>
                    </a:lnTo>
                    <a:lnTo>
                      <a:pt x="1188" y="401"/>
                    </a:lnTo>
                    <a:lnTo>
                      <a:pt x="1190" y="407"/>
                    </a:lnTo>
                    <a:lnTo>
                      <a:pt x="1190" y="413"/>
                    </a:lnTo>
                    <a:lnTo>
                      <a:pt x="1188" y="419"/>
                    </a:lnTo>
                    <a:lnTo>
                      <a:pt x="1182" y="425"/>
                    </a:lnTo>
                    <a:lnTo>
                      <a:pt x="1172" y="426"/>
                    </a:lnTo>
                    <a:lnTo>
                      <a:pt x="1161" y="426"/>
                    </a:lnTo>
                    <a:lnTo>
                      <a:pt x="1154" y="423"/>
                    </a:lnTo>
                    <a:lnTo>
                      <a:pt x="1151" y="422"/>
                    </a:lnTo>
                    <a:lnTo>
                      <a:pt x="1091" y="371"/>
                    </a:lnTo>
                    <a:lnTo>
                      <a:pt x="1085" y="371"/>
                    </a:lnTo>
                    <a:lnTo>
                      <a:pt x="1071" y="371"/>
                    </a:lnTo>
                    <a:lnTo>
                      <a:pt x="1050" y="372"/>
                    </a:lnTo>
                    <a:lnTo>
                      <a:pt x="1023" y="374"/>
                    </a:lnTo>
                    <a:lnTo>
                      <a:pt x="989" y="378"/>
                    </a:lnTo>
                    <a:lnTo>
                      <a:pt x="951" y="386"/>
                    </a:lnTo>
                    <a:lnTo>
                      <a:pt x="909" y="396"/>
                    </a:lnTo>
                    <a:lnTo>
                      <a:pt x="866" y="410"/>
                    </a:lnTo>
                    <a:lnTo>
                      <a:pt x="821" y="428"/>
                    </a:lnTo>
                    <a:lnTo>
                      <a:pt x="774" y="452"/>
                    </a:lnTo>
                    <a:lnTo>
                      <a:pt x="729" y="480"/>
                    </a:lnTo>
                    <a:lnTo>
                      <a:pt x="686" y="515"/>
                    </a:lnTo>
                    <a:lnTo>
                      <a:pt x="647" y="555"/>
                    </a:lnTo>
                    <a:lnTo>
                      <a:pt x="608" y="603"/>
                    </a:lnTo>
                    <a:lnTo>
                      <a:pt x="573" y="654"/>
                    </a:lnTo>
                    <a:lnTo>
                      <a:pt x="545" y="704"/>
                    </a:lnTo>
                    <a:lnTo>
                      <a:pt x="521" y="753"/>
                    </a:lnTo>
                    <a:lnTo>
                      <a:pt x="501" y="801"/>
                    </a:lnTo>
                    <a:lnTo>
                      <a:pt x="485" y="845"/>
                    </a:lnTo>
                    <a:lnTo>
                      <a:pt x="471" y="885"/>
                    </a:lnTo>
                    <a:lnTo>
                      <a:pt x="462" y="921"/>
                    </a:lnTo>
                    <a:lnTo>
                      <a:pt x="455" y="951"/>
                    </a:lnTo>
                    <a:lnTo>
                      <a:pt x="452" y="974"/>
                    </a:lnTo>
                    <a:lnTo>
                      <a:pt x="449" y="987"/>
                    </a:lnTo>
                    <a:lnTo>
                      <a:pt x="447" y="992"/>
                    </a:lnTo>
                    <a:lnTo>
                      <a:pt x="558" y="1013"/>
                    </a:lnTo>
                    <a:lnTo>
                      <a:pt x="560" y="1013"/>
                    </a:lnTo>
                    <a:lnTo>
                      <a:pt x="561" y="1013"/>
                    </a:lnTo>
                    <a:lnTo>
                      <a:pt x="564" y="1014"/>
                    </a:lnTo>
                    <a:lnTo>
                      <a:pt x="567" y="1016"/>
                    </a:lnTo>
                    <a:lnTo>
                      <a:pt x="570" y="1017"/>
                    </a:lnTo>
                    <a:lnTo>
                      <a:pt x="573" y="1020"/>
                    </a:lnTo>
                    <a:lnTo>
                      <a:pt x="576" y="1022"/>
                    </a:lnTo>
                    <a:lnTo>
                      <a:pt x="576" y="1025"/>
                    </a:lnTo>
                    <a:lnTo>
                      <a:pt x="576" y="1029"/>
                    </a:lnTo>
                    <a:lnTo>
                      <a:pt x="575" y="1032"/>
                    </a:lnTo>
                    <a:lnTo>
                      <a:pt x="564" y="1041"/>
                    </a:lnTo>
                    <a:lnTo>
                      <a:pt x="552" y="1046"/>
                    </a:lnTo>
                    <a:lnTo>
                      <a:pt x="545" y="1047"/>
                    </a:lnTo>
                    <a:lnTo>
                      <a:pt x="540" y="1049"/>
                    </a:lnTo>
                    <a:lnTo>
                      <a:pt x="393" y="1031"/>
                    </a:lnTo>
                    <a:close/>
                  </a:path>
                </a:pathLst>
              </a:custGeom>
              <a:solidFill>
                <a:srgbClr val="131C6B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2" name="Freeform 334"/>
              <p:cNvSpPr>
                <a:spLocks/>
              </p:cNvSpPr>
              <p:nvPr/>
            </p:nvSpPr>
            <p:spPr bwMode="gray">
              <a:xfrm>
                <a:off x="1935" y="381"/>
                <a:ext cx="2883" cy="1731"/>
              </a:xfrm>
              <a:custGeom>
                <a:avLst/>
                <a:gdLst/>
                <a:ahLst/>
                <a:cxnLst>
                  <a:cxn ang="0">
                    <a:pos x="744" y="368"/>
                  </a:cxn>
                  <a:cxn ang="0">
                    <a:pos x="732" y="275"/>
                  </a:cxn>
                  <a:cxn ang="0">
                    <a:pos x="768" y="161"/>
                  </a:cxn>
                  <a:cxn ang="0">
                    <a:pos x="915" y="60"/>
                  </a:cxn>
                  <a:cxn ang="0">
                    <a:pos x="1164" y="5"/>
                  </a:cxn>
                  <a:cxn ang="0">
                    <a:pos x="1448" y="14"/>
                  </a:cxn>
                  <a:cxn ang="0">
                    <a:pos x="1686" y="86"/>
                  </a:cxn>
                  <a:cxn ang="0">
                    <a:pos x="1835" y="171"/>
                  </a:cxn>
                  <a:cxn ang="0">
                    <a:pos x="1898" y="224"/>
                  </a:cxn>
                  <a:cxn ang="0">
                    <a:pos x="1893" y="338"/>
                  </a:cxn>
                  <a:cxn ang="0">
                    <a:pos x="1898" y="350"/>
                  </a:cxn>
                  <a:cxn ang="0">
                    <a:pos x="1913" y="354"/>
                  </a:cxn>
                  <a:cxn ang="0">
                    <a:pos x="1937" y="326"/>
                  </a:cxn>
                  <a:cxn ang="0">
                    <a:pos x="1965" y="221"/>
                  </a:cxn>
                  <a:cxn ang="0">
                    <a:pos x="2093" y="213"/>
                  </a:cxn>
                  <a:cxn ang="0">
                    <a:pos x="2298" y="239"/>
                  </a:cxn>
                  <a:cxn ang="0">
                    <a:pos x="2534" y="342"/>
                  </a:cxn>
                  <a:cxn ang="0">
                    <a:pos x="2742" y="522"/>
                  </a:cxn>
                  <a:cxn ang="0">
                    <a:pos x="2859" y="738"/>
                  </a:cxn>
                  <a:cxn ang="0">
                    <a:pos x="2879" y="1005"/>
                  </a:cxn>
                  <a:cxn ang="0">
                    <a:pos x="2802" y="1325"/>
                  </a:cxn>
                  <a:cxn ang="0">
                    <a:pos x="2669" y="1584"/>
                  </a:cxn>
                  <a:cxn ang="0">
                    <a:pos x="2505" y="1722"/>
                  </a:cxn>
                  <a:cxn ang="0">
                    <a:pos x="2373" y="1710"/>
                  </a:cxn>
                  <a:cxn ang="0">
                    <a:pos x="2270" y="1614"/>
                  </a:cxn>
                  <a:cxn ang="0">
                    <a:pos x="2162" y="1500"/>
                  </a:cxn>
                  <a:cxn ang="0">
                    <a:pos x="2025" y="1433"/>
                  </a:cxn>
                  <a:cxn ang="0">
                    <a:pos x="1767" y="1422"/>
                  </a:cxn>
                  <a:cxn ang="0">
                    <a:pos x="1476" y="1443"/>
                  </a:cxn>
                  <a:cxn ang="0">
                    <a:pos x="1226" y="1467"/>
                  </a:cxn>
                  <a:cxn ang="0">
                    <a:pos x="1070" y="1457"/>
                  </a:cxn>
                  <a:cxn ang="0">
                    <a:pos x="1001" y="1434"/>
                  </a:cxn>
                  <a:cxn ang="0">
                    <a:pos x="969" y="1293"/>
                  </a:cxn>
                  <a:cxn ang="0">
                    <a:pos x="950" y="1271"/>
                  </a:cxn>
                  <a:cxn ang="0">
                    <a:pos x="924" y="1292"/>
                  </a:cxn>
                  <a:cxn ang="0">
                    <a:pos x="944" y="1445"/>
                  </a:cxn>
                  <a:cxn ang="0">
                    <a:pos x="905" y="1488"/>
                  </a:cxn>
                  <a:cxn ang="0">
                    <a:pos x="789" y="1586"/>
                  </a:cxn>
                  <a:cxn ang="0">
                    <a:pos x="599" y="1677"/>
                  </a:cxn>
                  <a:cxn ang="0">
                    <a:pos x="426" y="1694"/>
                  </a:cxn>
                  <a:cxn ang="0">
                    <a:pos x="303" y="1605"/>
                  </a:cxn>
                  <a:cxn ang="0">
                    <a:pos x="173" y="1448"/>
                  </a:cxn>
                  <a:cxn ang="0">
                    <a:pos x="65" y="1253"/>
                  </a:cxn>
                  <a:cxn ang="0">
                    <a:pos x="3" y="1052"/>
                  </a:cxn>
                  <a:cxn ang="0">
                    <a:pos x="20" y="876"/>
                  </a:cxn>
                  <a:cxn ang="0">
                    <a:pos x="150" y="722"/>
                  </a:cxn>
                  <a:cxn ang="0">
                    <a:pos x="342" y="594"/>
                  </a:cxn>
                  <a:cxn ang="0">
                    <a:pos x="537" y="503"/>
                  </a:cxn>
                  <a:cxn ang="0">
                    <a:pos x="678" y="452"/>
                  </a:cxn>
                  <a:cxn ang="0">
                    <a:pos x="893" y="455"/>
                  </a:cxn>
                  <a:cxn ang="0">
                    <a:pos x="914" y="455"/>
                  </a:cxn>
                  <a:cxn ang="0">
                    <a:pos x="905" y="413"/>
                  </a:cxn>
                  <a:cxn ang="0">
                    <a:pos x="753" y="393"/>
                  </a:cxn>
                </a:cxnLst>
                <a:rect l="0" t="0" r="r" b="b"/>
                <a:pathLst>
                  <a:path w="2883" h="1731">
                    <a:moveTo>
                      <a:pt x="753" y="393"/>
                    </a:moveTo>
                    <a:lnTo>
                      <a:pt x="752" y="390"/>
                    </a:lnTo>
                    <a:lnTo>
                      <a:pt x="749" y="381"/>
                    </a:lnTo>
                    <a:lnTo>
                      <a:pt x="744" y="368"/>
                    </a:lnTo>
                    <a:lnTo>
                      <a:pt x="740" y="350"/>
                    </a:lnTo>
                    <a:lnTo>
                      <a:pt x="735" y="327"/>
                    </a:lnTo>
                    <a:lnTo>
                      <a:pt x="732" y="302"/>
                    </a:lnTo>
                    <a:lnTo>
                      <a:pt x="732" y="275"/>
                    </a:lnTo>
                    <a:lnTo>
                      <a:pt x="734" y="246"/>
                    </a:lnTo>
                    <a:lnTo>
                      <a:pt x="741" y="218"/>
                    </a:lnTo>
                    <a:lnTo>
                      <a:pt x="752" y="189"/>
                    </a:lnTo>
                    <a:lnTo>
                      <a:pt x="768" y="161"/>
                    </a:lnTo>
                    <a:lnTo>
                      <a:pt x="791" y="134"/>
                    </a:lnTo>
                    <a:lnTo>
                      <a:pt x="822" y="108"/>
                    </a:lnTo>
                    <a:lnTo>
                      <a:pt x="866" y="83"/>
                    </a:lnTo>
                    <a:lnTo>
                      <a:pt x="915" y="60"/>
                    </a:lnTo>
                    <a:lnTo>
                      <a:pt x="972" y="41"/>
                    </a:lnTo>
                    <a:lnTo>
                      <a:pt x="1032" y="24"/>
                    </a:lnTo>
                    <a:lnTo>
                      <a:pt x="1097" y="12"/>
                    </a:lnTo>
                    <a:lnTo>
                      <a:pt x="1164" y="5"/>
                    </a:lnTo>
                    <a:lnTo>
                      <a:pt x="1233" y="0"/>
                    </a:lnTo>
                    <a:lnTo>
                      <a:pt x="1305" y="0"/>
                    </a:lnTo>
                    <a:lnTo>
                      <a:pt x="1376" y="5"/>
                    </a:lnTo>
                    <a:lnTo>
                      <a:pt x="1448" y="14"/>
                    </a:lnTo>
                    <a:lnTo>
                      <a:pt x="1518" y="29"/>
                    </a:lnTo>
                    <a:lnTo>
                      <a:pt x="1580" y="45"/>
                    </a:lnTo>
                    <a:lnTo>
                      <a:pt x="1637" y="65"/>
                    </a:lnTo>
                    <a:lnTo>
                      <a:pt x="1686" y="86"/>
                    </a:lnTo>
                    <a:lnTo>
                      <a:pt x="1731" y="107"/>
                    </a:lnTo>
                    <a:lnTo>
                      <a:pt x="1772" y="129"/>
                    </a:lnTo>
                    <a:lnTo>
                      <a:pt x="1806" y="150"/>
                    </a:lnTo>
                    <a:lnTo>
                      <a:pt x="1835" y="171"/>
                    </a:lnTo>
                    <a:lnTo>
                      <a:pt x="1859" y="189"/>
                    </a:lnTo>
                    <a:lnTo>
                      <a:pt x="1877" y="204"/>
                    </a:lnTo>
                    <a:lnTo>
                      <a:pt x="1890" y="216"/>
                    </a:lnTo>
                    <a:lnTo>
                      <a:pt x="1898" y="224"/>
                    </a:lnTo>
                    <a:lnTo>
                      <a:pt x="1901" y="227"/>
                    </a:lnTo>
                    <a:lnTo>
                      <a:pt x="1893" y="335"/>
                    </a:lnTo>
                    <a:lnTo>
                      <a:pt x="1893" y="335"/>
                    </a:lnTo>
                    <a:lnTo>
                      <a:pt x="1893" y="338"/>
                    </a:lnTo>
                    <a:lnTo>
                      <a:pt x="1895" y="339"/>
                    </a:lnTo>
                    <a:lnTo>
                      <a:pt x="1895" y="342"/>
                    </a:lnTo>
                    <a:lnTo>
                      <a:pt x="1896" y="345"/>
                    </a:lnTo>
                    <a:lnTo>
                      <a:pt x="1898" y="350"/>
                    </a:lnTo>
                    <a:lnTo>
                      <a:pt x="1901" y="351"/>
                    </a:lnTo>
                    <a:lnTo>
                      <a:pt x="1904" y="353"/>
                    </a:lnTo>
                    <a:lnTo>
                      <a:pt x="1908" y="354"/>
                    </a:lnTo>
                    <a:lnTo>
                      <a:pt x="1913" y="354"/>
                    </a:lnTo>
                    <a:lnTo>
                      <a:pt x="1922" y="348"/>
                    </a:lnTo>
                    <a:lnTo>
                      <a:pt x="1928" y="341"/>
                    </a:lnTo>
                    <a:lnTo>
                      <a:pt x="1934" y="332"/>
                    </a:lnTo>
                    <a:lnTo>
                      <a:pt x="1937" y="326"/>
                    </a:lnTo>
                    <a:lnTo>
                      <a:pt x="1938" y="323"/>
                    </a:lnTo>
                    <a:lnTo>
                      <a:pt x="1947" y="224"/>
                    </a:lnTo>
                    <a:lnTo>
                      <a:pt x="1952" y="224"/>
                    </a:lnTo>
                    <a:lnTo>
                      <a:pt x="1965" y="221"/>
                    </a:lnTo>
                    <a:lnTo>
                      <a:pt x="1988" y="218"/>
                    </a:lnTo>
                    <a:lnTo>
                      <a:pt x="2016" y="216"/>
                    </a:lnTo>
                    <a:lnTo>
                      <a:pt x="2051" y="213"/>
                    </a:lnTo>
                    <a:lnTo>
                      <a:pt x="2093" y="213"/>
                    </a:lnTo>
                    <a:lnTo>
                      <a:pt x="2138" y="215"/>
                    </a:lnTo>
                    <a:lnTo>
                      <a:pt x="2189" y="219"/>
                    </a:lnTo>
                    <a:lnTo>
                      <a:pt x="2241" y="227"/>
                    </a:lnTo>
                    <a:lnTo>
                      <a:pt x="2298" y="239"/>
                    </a:lnTo>
                    <a:lnTo>
                      <a:pt x="2357" y="255"/>
                    </a:lnTo>
                    <a:lnTo>
                      <a:pt x="2415" y="278"/>
                    </a:lnTo>
                    <a:lnTo>
                      <a:pt x="2475" y="306"/>
                    </a:lnTo>
                    <a:lnTo>
                      <a:pt x="2534" y="342"/>
                    </a:lnTo>
                    <a:lnTo>
                      <a:pt x="2594" y="384"/>
                    </a:lnTo>
                    <a:lnTo>
                      <a:pt x="2649" y="428"/>
                    </a:lnTo>
                    <a:lnTo>
                      <a:pt x="2699" y="474"/>
                    </a:lnTo>
                    <a:lnTo>
                      <a:pt x="2742" y="522"/>
                    </a:lnTo>
                    <a:lnTo>
                      <a:pt x="2780" y="572"/>
                    </a:lnTo>
                    <a:lnTo>
                      <a:pt x="2813" y="624"/>
                    </a:lnTo>
                    <a:lnTo>
                      <a:pt x="2838" y="680"/>
                    </a:lnTo>
                    <a:lnTo>
                      <a:pt x="2859" y="738"/>
                    </a:lnTo>
                    <a:lnTo>
                      <a:pt x="2874" y="798"/>
                    </a:lnTo>
                    <a:lnTo>
                      <a:pt x="2882" y="864"/>
                    </a:lnTo>
                    <a:lnTo>
                      <a:pt x="2883" y="932"/>
                    </a:lnTo>
                    <a:lnTo>
                      <a:pt x="2879" y="1005"/>
                    </a:lnTo>
                    <a:lnTo>
                      <a:pt x="2868" y="1082"/>
                    </a:lnTo>
                    <a:lnTo>
                      <a:pt x="2850" y="1166"/>
                    </a:lnTo>
                    <a:lnTo>
                      <a:pt x="2829" y="1247"/>
                    </a:lnTo>
                    <a:lnTo>
                      <a:pt x="2802" y="1325"/>
                    </a:lnTo>
                    <a:lnTo>
                      <a:pt x="2774" y="1398"/>
                    </a:lnTo>
                    <a:lnTo>
                      <a:pt x="2741" y="1466"/>
                    </a:lnTo>
                    <a:lnTo>
                      <a:pt x="2706" y="1529"/>
                    </a:lnTo>
                    <a:lnTo>
                      <a:pt x="2669" y="1584"/>
                    </a:lnTo>
                    <a:lnTo>
                      <a:pt x="2628" y="1631"/>
                    </a:lnTo>
                    <a:lnTo>
                      <a:pt x="2588" y="1671"/>
                    </a:lnTo>
                    <a:lnTo>
                      <a:pt x="2547" y="1701"/>
                    </a:lnTo>
                    <a:lnTo>
                      <a:pt x="2505" y="1722"/>
                    </a:lnTo>
                    <a:lnTo>
                      <a:pt x="2463" y="1731"/>
                    </a:lnTo>
                    <a:lnTo>
                      <a:pt x="2432" y="1731"/>
                    </a:lnTo>
                    <a:lnTo>
                      <a:pt x="2400" y="1724"/>
                    </a:lnTo>
                    <a:lnTo>
                      <a:pt x="2373" y="1710"/>
                    </a:lnTo>
                    <a:lnTo>
                      <a:pt x="2346" y="1691"/>
                    </a:lnTo>
                    <a:lnTo>
                      <a:pt x="2319" y="1668"/>
                    </a:lnTo>
                    <a:lnTo>
                      <a:pt x="2294" y="1643"/>
                    </a:lnTo>
                    <a:lnTo>
                      <a:pt x="2270" y="1614"/>
                    </a:lnTo>
                    <a:lnTo>
                      <a:pt x="2244" y="1584"/>
                    </a:lnTo>
                    <a:lnTo>
                      <a:pt x="2217" y="1556"/>
                    </a:lnTo>
                    <a:lnTo>
                      <a:pt x="2190" y="1527"/>
                    </a:lnTo>
                    <a:lnTo>
                      <a:pt x="2162" y="1500"/>
                    </a:lnTo>
                    <a:lnTo>
                      <a:pt x="2132" y="1476"/>
                    </a:lnTo>
                    <a:lnTo>
                      <a:pt x="2099" y="1457"/>
                    </a:lnTo>
                    <a:lnTo>
                      <a:pt x="2064" y="1442"/>
                    </a:lnTo>
                    <a:lnTo>
                      <a:pt x="2025" y="1433"/>
                    </a:lnTo>
                    <a:lnTo>
                      <a:pt x="1968" y="1425"/>
                    </a:lnTo>
                    <a:lnTo>
                      <a:pt x="1904" y="1422"/>
                    </a:lnTo>
                    <a:lnTo>
                      <a:pt x="1838" y="1421"/>
                    </a:lnTo>
                    <a:lnTo>
                      <a:pt x="1767" y="1422"/>
                    </a:lnTo>
                    <a:lnTo>
                      <a:pt x="1694" y="1425"/>
                    </a:lnTo>
                    <a:lnTo>
                      <a:pt x="1622" y="1430"/>
                    </a:lnTo>
                    <a:lnTo>
                      <a:pt x="1548" y="1436"/>
                    </a:lnTo>
                    <a:lnTo>
                      <a:pt x="1476" y="1443"/>
                    </a:lnTo>
                    <a:lnTo>
                      <a:pt x="1407" y="1449"/>
                    </a:lnTo>
                    <a:lnTo>
                      <a:pt x="1341" y="1457"/>
                    </a:lnTo>
                    <a:lnTo>
                      <a:pt x="1281" y="1463"/>
                    </a:lnTo>
                    <a:lnTo>
                      <a:pt x="1226" y="1467"/>
                    </a:lnTo>
                    <a:lnTo>
                      <a:pt x="1178" y="1467"/>
                    </a:lnTo>
                    <a:lnTo>
                      <a:pt x="1136" y="1466"/>
                    </a:lnTo>
                    <a:lnTo>
                      <a:pt x="1100" y="1463"/>
                    </a:lnTo>
                    <a:lnTo>
                      <a:pt x="1070" y="1457"/>
                    </a:lnTo>
                    <a:lnTo>
                      <a:pt x="1046" y="1451"/>
                    </a:lnTo>
                    <a:lnTo>
                      <a:pt x="1026" y="1445"/>
                    </a:lnTo>
                    <a:lnTo>
                      <a:pt x="1011" y="1439"/>
                    </a:lnTo>
                    <a:lnTo>
                      <a:pt x="1001" y="1434"/>
                    </a:lnTo>
                    <a:lnTo>
                      <a:pt x="996" y="1431"/>
                    </a:lnTo>
                    <a:lnTo>
                      <a:pt x="993" y="1430"/>
                    </a:lnTo>
                    <a:lnTo>
                      <a:pt x="971" y="1296"/>
                    </a:lnTo>
                    <a:lnTo>
                      <a:pt x="969" y="1293"/>
                    </a:lnTo>
                    <a:lnTo>
                      <a:pt x="968" y="1289"/>
                    </a:lnTo>
                    <a:lnTo>
                      <a:pt x="963" y="1281"/>
                    </a:lnTo>
                    <a:lnTo>
                      <a:pt x="957" y="1275"/>
                    </a:lnTo>
                    <a:lnTo>
                      <a:pt x="950" y="1271"/>
                    </a:lnTo>
                    <a:lnTo>
                      <a:pt x="939" y="1272"/>
                    </a:lnTo>
                    <a:lnTo>
                      <a:pt x="930" y="1277"/>
                    </a:lnTo>
                    <a:lnTo>
                      <a:pt x="926" y="1284"/>
                    </a:lnTo>
                    <a:lnTo>
                      <a:pt x="924" y="1292"/>
                    </a:lnTo>
                    <a:lnTo>
                      <a:pt x="924" y="1298"/>
                    </a:lnTo>
                    <a:lnTo>
                      <a:pt x="924" y="1304"/>
                    </a:lnTo>
                    <a:lnTo>
                      <a:pt x="926" y="1305"/>
                    </a:lnTo>
                    <a:lnTo>
                      <a:pt x="944" y="1445"/>
                    </a:lnTo>
                    <a:lnTo>
                      <a:pt x="942" y="1448"/>
                    </a:lnTo>
                    <a:lnTo>
                      <a:pt x="935" y="1457"/>
                    </a:lnTo>
                    <a:lnTo>
                      <a:pt x="923" y="1470"/>
                    </a:lnTo>
                    <a:lnTo>
                      <a:pt x="905" y="1488"/>
                    </a:lnTo>
                    <a:lnTo>
                      <a:pt x="884" y="1511"/>
                    </a:lnTo>
                    <a:lnTo>
                      <a:pt x="857" y="1535"/>
                    </a:lnTo>
                    <a:lnTo>
                      <a:pt x="825" y="1560"/>
                    </a:lnTo>
                    <a:lnTo>
                      <a:pt x="789" y="1586"/>
                    </a:lnTo>
                    <a:lnTo>
                      <a:pt x="749" y="1611"/>
                    </a:lnTo>
                    <a:lnTo>
                      <a:pt x="704" y="1635"/>
                    </a:lnTo>
                    <a:lnTo>
                      <a:pt x="654" y="1658"/>
                    </a:lnTo>
                    <a:lnTo>
                      <a:pt x="599" y="1677"/>
                    </a:lnTo>
                    <a:lnTo>
                      <a:pt x="540" y="1692"/>
                    </a:lnTo>
                    <a:lnTo>
                      <a:pt x="477" y="1703"/>
                    </a:lnTo>
                    <a:lnTo>
                      <a:pt x="453" y="1701"/>
                    </a:lnTo>
                    <a:lnTo>
                      <a:pt x="426" y="1694"/>
                    </a:lnTo>
                    <a:lnTo>
                      <a:pt x="398" y="1680"/>
                    </a:lnTo>
                    <a:lnTo>
                      <a:pt x="368" y="1661"/>
                    </a:lnTo>
                    <a:lnTo>
                      <a:pt x="335" y="1635"/>
                    </a:lnTo>
                    <a:lnTo>
                      <a:pt x="303" y="1605"/>
                    </a:lnTo>
                    <a:lnTo>
                      <a:pt x="270" y="1571"/>
                    </a:lnTo>
                    <a:lnTo>
                      <a:pt x="237" y="1533"/>
                    </a:lnTo>
                    <a:lnTo>
                      <a:pt x="204" y="1491"/>
                    </a:lnTo>
                    <a:lnTo>
                      <a:pt x="173" y="1448"/>
                    </a:lnTo>
                    <a:lnTo>
                      <a:pt x="143" y="1401"/>
                    </a:lnTo>
                    <a:lnTo>
                      <a:pt x="114" y="1352"/>
                    </a:lnTo>
                    <a:lnTo>
                      <a:pt x="87" y="1302"/>
                    </a:lnTo>
                    <a:lnTo>
                      <a:pt x="65" y="1253"/>
                    </a:lnTo>
                    <a:lnTo>
                      <a:pt x="44" y="1202"/>
                    </a:lnTo>
                    <a:lnTo>
                      <a:pt x="26" y="1151"/>
                    </a:lnTo>
                    <a:lnTo>
                      <a:pt x="12" y="1100"/>
                    </a:lnTo>
                    <a:lnTo>
                      <a:pt x="3" y="1052"/>
                    </a:lnTo>
                    <a:lnTo>
                      <a:pt x="0" y="1004"/>
                    </a:lnTo>
                    <a:lnTo>
                      <a:pt x="0" y="959"/>
                    </a:lnTo>
                    <a:lnTo>
                      <a:pt x="8" y="917"/>
                    </a:lnTo>
                    <a:lnTo>
                      <a:pt x="20" y="876"/>
                    </a:lnTo>
                    <a:lnTo>
                      <a:pt x="39" y="842"/>
                    </a:lnTo>
                    <a:lnTo>
                      <a:pt x="72" y="800"/>
                    </a:lnTo>
                    <a:lnTo>
                      <a:pt x="108" y="759"/>
                    </a:lnTo>
                    <a:lnTo>
                      <a:pt x="150" y="722"/>
                    </a:lnTo>
                    <a:lnTo>
                      <a:pt x="195" y="686"/>
                    </a:lnTo>
                    <a:lnTo>
                      <a:pt x="243" y="653"/>
                    </a:lnTo>
                    <a:lnTo>
                      <a:pt x="293" y="623"/>
                    </a:lnTo>
                    <a:lnTo>
                      <a:pt x="342" y="594"/>
                    </a:lnTo>
                    <a:lnTo>
                      <a:pt x="393" y="567"/>
                    </a:lnTo>
                    <a:lnTo>
                      <a:pt x="443" y="543"/>
                    </a:lnTo>
                    <a:lnTo>
                      <a:pt x="491" y="522"/>
                    </a:lnTo>
                    <a:lnTo>
                      <a:pt x="537" y="503"/>
                    </a:lnTo>
                    <a:lnTo>
                      <a:pt x="579" y="486"/>
                    </a:lnTo>
                    <a:lnTo>
                      <a:pt x="617" y="473"/>
                    </a:lnTo>
                    <a:lnTo>
                      <a:pt x="650" y="461"/>
                    </a:lnTo>
                    <a:lnTo>
                      <a:pt x="678" y="452"/>
                    </a:lnTo>
                    <a:lnTo>
                      <a:pt x="698" y="446"/>
                    </a:lnTo>
                    <a:lnTo>
                      <a:pt x="711" y="443"/>
                    </a:lnTo>
                    <a:lnTo>
                      <a:pt x="716" y="441"/>
                    </a:lnTo>
                    <a:lnTo>
                      <a:pt x="893" y="455"/>
                    </a:lnTo>
                    <a:lnTo>
                      <a:pt x="894" y="455"/>
                    </a:lnTo>
                    <a:lnTo>
                      <a:pt x="900" y="456"/>
                    </a:lnTo>
                    <a:lnTo>
                      <a:pt x="908" y="456"/>
                    </a:lnTo>
                    <a:lnTo>
                      <a:pt x="914" y="455"/>
                    </a:lnTo>
                    <a:lnTo>
                      <a:pt x="918" y="449"/>
                    </a:lnTo>
                    <a:lnTo>
                      <a:pt x="918" y="438"/>
                    </a:lnTo>
                    <a:lnTo>
                      <a:pt x="914" y="425"/>
                    </a:lnTo>
                    <a:lnTo>
                      <a:pt x="905" y="413"/>
                    </a:lnTo>
                    <a:lnTo>
                      <a:pt x="897" y="405"/>
                    </a:lnTo>
                    <a:lnTo>
                      <a:pt x="890" y="401"/>
                    </a:lnTo>
                    <a:lnTo>
                      <a:pt x="888" y="398"/>
                    </a:lnTo>
                    <a:lnTo>
                      <a:pt x="753" y="393"/>
                    </a:lnTo>
                    <a:close/>
                  </a:path>
                </a:pathLst>
              </a:custGeom>
              <a:solidFill>
                <a:srgbClr val="C50017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3" name="Freeform 335"/>
              <p:cNvSpPr>
                <a:spLocks/>
              </p:cNvSpPr>
              <p:nvPr/>
            </p:nvSpPr>
            <p:spPr bwMode="gray">
              <a:xfrm>
                <a:off x="1749" y="1887"/>
                <a:ext cx="2454" cy="1659"/>
              </a:xfrm>
              <a:custGeom>
                <a:avLst/>
                <a:gdLst/>
                <a:ahLst/>
                <a:cxnLst>
                  <a:cxn ang="0">
                    <a:pos x="216" y="1196"/>
                  </a:cxn>
                  <a:cxn ang="0">
                    <a:pos x="222" y="1184"/>
                  </a:cxn>
                  <a:cxn ang="0">
                    <a:pos x="243" y="1184"/>
                  </a:cxn>
                  <a:cxn ang="0">
                    <a:pos x="258" y="1220"/>
                  </a:cxn>
                  <a:cxn ang="0">
                    <a:pos x="243" y="1386"/>
                  </a:cxn>
                  <a:cxn ang="0">
                    <a:pos x="317" y="1491"/>
                  </a:cxn>
                  <a:cxn ang="0">
                    <a:pos x="464" y="1601"/>
                  </a:cxn>
                  <a:cxn ang="0">
                    <a:pos x="738" y="1659"/>
                  </a:cxn>
                  <a:cxn ang="0">
                    <a:pos x="1070" y="1617"/>
                  </a:cxn>
                  <a:cxn ang="0">
                    <a:pos x="1370" y="1493"/>
                  </a:cxn>
                  <a:cxn ang="0">
                    <a:pos x="1538" y="1388"/>
                  </a:cxn>
                  <a:cxn ang="0">
                    <a:pos x="1605" y="1332"/>
                  </a:cxn>
                  <a:cxn ang="0">
                    <a:pos x="1643" y="1337"/>
                  </a:cxn>
                  <a:cxn ang="0">
                    <a:pos x="1772" y="1364"/>
                  </a:cxn>
                  <a:cxn ang="0">
                    <a:pos x="1944" y="1386"/>
                  </a:cxn>
                  <a:cxn ang="0">
                    <a:pos x="2130" y="1389"/>
                  </a:cxn>
                  <a:cxn ang="0">
                    <a:pos x="2258" y="1353"/>
                  </a:cxn>
                  <a:cxn ang="0">
                    <a:pos x="2295" y="1250"/>
                  </a:cxn>
                  <a:cxn ang="0">
                    <a:pos x="2237" y="1140"/>
                  </a:cxn>
                  <a:cxn ang="0">
                    <a:pos x="2118" y="1083"/>
                  </a:cxn>
                  <a:cxn ang="0">
                    <a:pos x="2027" y="1071"/>
                  </a:cxn>
                  <a:cxn ang="0">
                    <a:pos x="1964" y="1173"/>
                  </a:cxn>
                  <a:cxn ang="0">
                    <a:pos x="1932" y="1175"/>
                  </a:cxn>
                  <a:cxn ang="0">
                    <a:pos x="1943" y="1119"/>
                  </a:cxn>
                  <a:cxn ang="0">
                    <a:pos x="1976" y="1050"/>
                  </a:cxn>
                  <a:cxn ang="0">
                    <a:pos x="1983" y="1019"/>
                  </a:cxn>
                  <a:cxn ang="0">
                    <a:pos x="1965" y="908"/>
                  </a:cxn>
                  <a:cxn ang="0">
                    <a:pos x="1881" y="794"/>
                  </a:cxn>
                  <a:cxn ang="0">
                    <a:pos x="1830" y="762"/>
                  </a:cxn>
                  <a:cxn ang="0">
                    <a:pos x="1676" y="753"/>
                  </a:cxn>
                  <a:cxn ang="0">
                    <a:pos x="1676" y="713"/>
                  </a:cxn>
                  <a:cxn ang="0">
                    <a:pos x="1878" y="708"/>
                  </a:cxn>
                  <a:cxn ang="0">
                    <a:pos x="1908" y="699"/>
                  </a:cxn>
                  <a:cxn ang="0">
                    <a:pos x="2012" y="659"/>
                  </a:cxn>
                  <a:cxn ang="0">
                    <a:pos x="2174" y="585"/>
                  </a:cxn>
                  <a:cxn ang="0">
                    <a:pos x="2322" y="501"/>
                  </a:cxn>
                  <a:cxn ang="0">
                    <a:pos x="2429" y="390"/>
                  </a:cxn>
                  <a:cxn ang="0">
                    <a:pos x="2447" y="242"/>
                  </a:cxn>
                  <a:cxn ang="0">
                    <a:pos x="2373" y="114"/>
                  </a:cxn>
                  <a:cxn ang="0">
                    <a:pos x="2220" y="30"/>
                  </a:cxn>
                  <a:cxn ang="0">
                    <a:pos x="1980" y="0"/>
                  </a:cxn>
                  <a:cxn ang="0">
                    <a:pos x="1640" y="32"/>
                  </a:cxn>
                  <a:cxn ang="0">
                    <a:pos x="1185" y="128"/>
                  </a:cxn>
                  <a:cxn ang="0">
                    <a:pos x="849" y="246"/>
                  </a:cxn>
                  <a:cxn ang="0">
                    <a:pos x="608" y="390"/>
                  </a:cxn>
                  <a:cxn ang="0">
                    <a:pos x="498" y="489"/>
                  </a:cxn>
                  <a:cxn ang="0">
                    <a:pos x="470" y="542"/>
                  </a:cxn>
                  <a:cxn ang="0">
                    <a:pos x="477" y="560"/>
                  </a:cxn>
                  <a:cxn ang="0">
                    <a:pos x="587" y="558"/>
                  </a:cxn>
                  <a:cxn ang="0">
                    <a:pos x="600" y="564"/>
                  </a:cxn>
                  <a:cxn ang="0">
                    <a:pos x="609" y="575"/>
                  </a:cxn>
                  <a:cxn ang="0">
                    <a:pos x="582" y="596"/>
                  </a:cxn>
                  <a:cxn ang="0">
                    <a:pos x="483" y="606"/>
                  </a:cxn>
                  <a:cxn ang="0">
                    <a:pos x="435" y="639"/>
                  </a:cxn>
                  <a:cxn ang="0">
                    <a:pos x="321" y="723"/>
                  </a:cxn>
                  <a:cxn ang="0">
                    <a:pos x="182" y="843"/>
                  </a:cxn>
                  <a:cxn ang="0">
                    <a:pos x="59" y="980"/>
                  </a:cxn>
                  <a:cxn ang="0">
                    <a:pos x="0" y="1121"/>
                  </a:cxn>
                  <a:cxn ang="0">
                    <a:pos x="30" y="1217"/>
                  </a:cxn>
                  <a:cxn ang="0">
                    <a:pos x="102" y="1274"/>
                  </a:cxn>
                  <a:cxn ang="0">
                    <a:pos x="170" y="1302"/>
                  </a:cxn>
                </a:cxnLst>
                <a:rect l="0" t="0" r="r" b="b"/>
                <a:pathLst>
                  <a:path w="2454" h="1659">
                    <a:moveTo>
                      <a:pt x="191" y="1307"/>
                    </a:moveTo>
                    <a:lnTo>
                      <a:pt x="216" y="1199"/>
                    </a:lnTo>
                    <a:lnTo>
                      <a:pt x="216" y="1199"/>
                    </a:lnTo>
                    <a:lnTo>
                      <a:pt x="216" y="1196"/>
                    </a:lnTo>
                    <a:lnTo>
                      <a:pt x="218" y="1193"/>
                    </a:lnTo>
                    <a:lnTo>
                      <a:pt x="219" y="1190"/>
                    </a:lnTo>
                    <a:lnTo>
                      <a:pt x="221" y="1187"/>
                    </a:lnTo>
                    <a:lnTo>
                      <a:pt x="222" y="1184"/>
                    </a:lnTo>
                    <a:lnTo>
                      <a:pt x="225" y="1181"/>
                    </a:lnTo>
                    <a:lnTo>
                      <a:pt x="230" y="1179"/>
                    </a:lnTo>
                    <a:lnTo>
                      <a:pt x="234" y="1179"/>
                    </a:lnTo>
                    <a:lnTo>
                      <a:pt x="243" y="1184"/>
                    </a:lnTo>
                    <a:lnTo>
                      <a:pt x="251" y="1194"/>
                    </a:lnTo>
                    <a:lnTo>
                      <a:pt x="255" y="1206"/>
                    </a:lnTo>
                    <a:lnTo>
                      <a:pt x="258" y="1215"/>
                    </a:lnTo>
                    <a:lnTo>
                      <a:pt x="258" y="1220"/>
                    </a:lnTo>
                    <a:lnTo>
                      <a:pt x="228" y="1355"/>
                    </a:lnTo>
                    <a:lnTo>
                      <a:pt x="230" y="1359"/>
                    </a:lnTo>
                    <a:lnTo>
                      <a:pt x="234" y="1370"/>
                    </a:lnTo>
                    <a:lnTo>
                      <a:pt x="243" y="1386"/>
                    </a:lnTo>
                    <a:lnTo>
                      <a:pt x="255" y="1409"/>
                    </a:lnTo>
                    <a:lnTo>
                      <a:pt x="272" y="1434"/>
                    </a:lnTo>
                    <a:lnTo>
                      <a:pt x="291" y="1463"/>
                    </a:lnTo>
                    <a:lnTo>
                      <a:pt x="317" y="1491"/>
                    </a:lnTo>
                    <a:lnTo>
                      <a:pt x="345" y="1521"/>
                    </a:lnTo>
                    <a:lnTo>
                      <a:pt x="380" y="1550"/>
                    </a:lnTo>
                    <a:lnTo>
                      <a:pt x="419" y="1577"/>
                    </a:lnTo>
                    <a:lnTo>
                      <a:pt x="464" y="1601"/>
                    </a:lnTo>
                    <a:lnTo>
                      <a:pt x="513" y="1620"/>
                    </a:lnTo>
                    <a:lnTo>
                      <a:pt x="585" y="1640"/>
                    </a:lnTo>
                    <a:lnTo>
                      <a:pt x="660" y="1653"/>
                    </a:lnTo>
                    <a:lnTo>
                      <a:pt x="738" y="1659"/>
                    </a:lnTo>
                    <a:lnTo>
                      <a:pt x="819" y="1659"/>
                    </a:lnTo>
                    <a:lnTo>
                      <a:pt x="900" y="1652"/>
                    </a:lnTo>
                    <a:lnTo>
                      <a:pt x="984" y="1638"/>
                    </a:lnTo>
                    <a:lnTo>
                      <a:pt x="1070" y="1617"/>
                    </a:lnTo>
                    <a:lnTo>
                      <a:pt x="1157" y="1589"/>
                    </a:lnTo>
                    <a:lnTo>
                      <a:pt x="1242" y="1554"/>
                    </a:lnTo>
                    <a:lnTo>
                      <a:pt x="1310" y="1523"/>
                    </a:lnTo>
                    <a:lnTo>
                      <a:pt x="1370" y="1493"/>
                    </a:lnTo>
                    <a:lnTo>
                      <a:pt x="1422" y="1463"/>
                    </a:lnTo>
                    <a:lnTo>
                      <a:pt x="1467" y="1436"/>
                    </a:lnTo>
                    <a:lnTo>
                      <a:pt x="1506" y="1410"/>
                    </a:lnTo>
                    <a:lnTo>
                      <a:pt x="1538" y="1388"/>
                    </a:lnTo>
                    <a:lnTo>
                      <a:pt x="1563" y="1368"/>
                    </a:lnTo>
                    <a:lnTo>
                      <a:pt x="1583" y="1352"/>
                    </a:lnTo>
                    <a:lnTo>
                      <a:pt x="1596" y="1340"/>
                    </a:lnTo>
                    <a:lnTo>
                      <a:pt x="1605" y="1332"/>
                    </a:lnTo>
                    <a:lnTo>
                      <a:pt x="1607" y="1329"/>
                    </a:lnTo>
                    <a:lnTo>
                      <a:pt x="1611" y="1331"/>
                    </a:lnTo>
                    <a:lnTo>
                      <a:pt x="1623" y="1334"/>
                    </a:lnTo>
                    <a:lnTo>
                      <a:pt x="1643" y="1337"/>
                    </a:lnTo>
                    <a:lnTo>
                      <a:pt x="1668" y="1343"/>
                    </a:lnTo>
                    <a:lnTo>
                      <a:pt x="1698" y="1349"/>
                    </a:lnTo>
                    <a:lnTo>
                      <a:pt x="1733" y="1356"/>
                    </a:lnTo>
                    <a:lnTo>
                      <a:pt x="1772" y="1364"/>
                    </a:lnTo>
                    <a:lnTo>
                      <a:pt x="1812" y="1370"/>
                    </a:lnTo>
                    <a:lnTo>
                      <a:pt x="1856" y="1376"/>
                    </a:lnTo>
                    <a:lnTo>
                      <a:pt x="1899" y="1382"/>
                    </a:lnTo>
                    <a:lnTo>
                      <a:pt x="1944" y="1386"/>
                    </a:lnTo>
                    <a:lnTo>
                      <a:pt x="1989" y="1389"/>
                    </a:lnTo>
                    <a:lnTo>
                      <a:pt x="2039" y="1392"/>
                    </a:lnTo>
                    <a:lnTo>
                      <a:pt x="2087" y="1392"/>
                    </a:lnTo>
                    <a:lnTo>
                      <a:pt x="2130" y="1389"/>
                    </a:lnTo>
                    <a:lnTo>
                      <a:pt x="2169" y="1385"/>
                    </a:lnTo>
                    <a:lnTo>
                      <a:pt x="2204" y="1377"/>
                    </a:lnTo>
                    <a:lnTo>
                      <a:pt x="2234" y="1367"/>
                    </a:lnTo>
                    <a:lnTo>
                      <a:pt x="2258" y="1353"/>
                    </a:lnTo>
                    <a:lnTo>
                      <a:pt x="2276" y="1335"/>
                    </a:lnTo>
                    <a:lnTo>
                      <a:pt x="2289" y="1313"/>
                    </a:lnTo>
                    <a:lnTo>
                      <a:pt x="2295" y="1286"/>
                    </a:lnTo>
                    <a:lnTo>
                      <a:pt x="2295" y="1250"/>
                    </a:lnTo>
                    <a:lnTo>
                      <a:pt x="2288" y="1217"/>
                    </a:lnTo>
                    <a:lnTo>
                      <a:pt x="2276" y="1188"/>
                    </a:lnTo>
                    <a:lnTo>
                      <a:pt x="2258" y="1163"/>
                    </a:lnTo>
                    <a:lnTo>
                      <a:pt x="2237" y="1140"/>
                    </a:lnTo>
                    <a:lnTo>
                      <a:pt x="2211" y="1121"/>
                    </a:lnTo>
                    <a:lnTo>
                      <a:pt x="2184" y="1106"/>
                    </a:lnTo>
                    <a:lnTo>
                      <a:pt x="2156" y="1095"/>
                    </a:lnTo>
                    <a:lnTo>
                      <a:pt x="2118" y="1083"/>
                    </a:lnTo>
                    <a:lnTo>
                      <a:pt x="2085" y="1077"/>
                    </a:lnTo>
                    <a:lnTo>
                      <a:pt x="2058" y="1073"/>
                    </a:lnTo>
                    <a:lnTo>
                      <a:pt x="2039" y="1071"/>
                    </a:lnTo>
                    <a:lnTo>
                      <a:pt x="2027" y="1071"/>
                    </a:lnTo>
                    <a:lnTo>
                      <a:pt x="2022" y="1071"/>
                    </a:lnTo>
                    <a:lnTo>
                      <a:pt x="1970" y="1166"/>
                    </a:lnTo>
                    <a:lnTo>
                      <a:pt x="1968" y="1169"/>
                    </a:lnTo>
                    <a:lnTo>
                      <a:pt x="1964" y="1173"/>
                    </a:lnTo>
                    <a:lnTo>
                      <a:pt x="1958" y="1178"/>
                    </a:lnTo>
                    <a:lnTo>
                      <a:pt x="1949" y="1181"/>
                    </a:lnTo>
                    <a:lnTo>
                      <a:pt x="1940" y="1181"/>
                    </a:lnTo>
                    <a:lnTo>
                      <a:pt x="1932" y="1175"/>
                    </a:lnTo>
                    <a:lnTo>
                      <a:pt x="1929" y="1167"/>
                    </a:lnTo>
                    <a:lnTo>
                      <a:pt x="1931" y="1154"/>
                    </a:lnTo>
                    <a:lnTo>
                      <a:pt x="1935" y="1137"/>
                    </a:lnTo>
                    <a:lnTo>
                      <a:pt x="1943" y="1119"/>
                    </a:lnTo>
                    <a:lnTo>
                      <a:pt x="1952" y="1100"/>
                    </a:lnTo>
                    <a:lnTo>
                      <a:pt x="1961" y="1080"/>
                    </a:lnTo>
                    <a:lnTo>
                      <a:pt x="1968" y="1064"/>
                    </a:lnTo>
                    <a:lnTo>
                      <a:pt x="1976" y="1050"/>
                    </a:lnTo>
                    <a:lnTo>
                      <a:pt x="1982" y="1041"/>
                    </a:lnTo>
                    <a:lnTo>
                      <a:pt x="1983" y="1038"/>
                    </a:lnTo>
                    <a:lnTo>
                      <a:pt x="1983" y="1032"/>
                    </a:lnTo>
                    <a:lnTo>
                      <a:pt x="1983" y="1019"/>
                    </a:lnTo>
                    <a:lnTo>
                      <a:pt x="1982" y="996"/>
                    </a:lnTo>
                    <a:lnTo>
                      <a:pt x="1980" y="969"/>
                    </a:lnTo>
                    <a:lnTo>
                      <a:pt x="1974" y="939"/>
                    </a:lnTo>
                    <a:lnTo>
                      <a:pt x="1965" y="908"/>
                    </a:lnTo>
                    <a:lnTo>
                      <a:pt x="1952" y="876"/>
                    </a:lnTo>
                    <a:lnTo>
                      <a:pt x="1934" y="848"/>
                    </a:lnTo>
                    <a:lnTo>
                      <a:pt x="1907" y="816"/>
                    </a:lnTo>
                    <a:lnTo>
                      <a:pt x="1881" y="794"/>
                    </a:lnTo>
                    <a:lnTo>
                      <a:pt x="1860" y="779"/>
                    </a:lnTo>
                    <a:lnTo>
                      <a:pt x="1845" y="768"/>
                    </a:lnTo>
                    <a:lnTo>
                      <a:pt x="1835" y="764"/>
                    </a:lnTo>
                    <a:lnTo>
                      <a:pt x="1830" y="762"/>
                    </a:lnTo>
                    <a:lnTo>
                      <a:pt x="1692" y="761"/>
                    </a:lnTo>
                    <a:lnTo>
                      <a:pt x="1689" y="761"/>
                    </a:lnTo>
                    <a:lnTo>
                      <a:pt x="1683" y="758"/>
                    </a:lnTo>
                    <a:lnTo>
                      <a:pt x="1676" y="753"/>
                    </a:lnTo>
                    <a:lnTo>
                      <a:pt x="1670" y="744"/>
                    </a:lnTo>
                    <a:lnTo>
                      <a:pt x="1668" y="734"/>
                    </a:lnTo>
                    <a:lnTo>
                      <a:pt x="1670" y="722"/>
                    </a:lnTo>
                    <a:lnTo>
                      <a:pt x="1676" y="713"/>
                    </a:lnTo>
                    <a:lnTo>
                      <a:pt x="1682" y="707"/>
                    </a:lnTo>
                    <a:lnTo>
                      <a:pt x="1688" y="704"/>
                    </a:lnTo>
                    <a:lnTo>
                      <a:pt x="1689" y="702"/>
                    </a:lnTo>
                    <a:lnTo>
                      <a:pt x="1878" y="708"/>
                    </a:lnTo>
                    <a:lnTo>
                      <a:pt x="1880" y="708"/>
                    </a:lnTo>
                    <a:lnTo>
                      <a:pt x="1886" y="707"/>
                    </a:lnTo>
                    <a:lnTo>
                      <a:pt x="1895" y="704"/>
                    </a:lnTo>
                    <a:lnTo>
                      <a:pt x="1908" y="699"/>
                    </a:lnTo>
                    <a:lnTo>
                      <a:pt x="1926" y="693"/>
                    </a:lnTo>
                    <a:lnTo>
                      <a:pt x="1949" y="684"/>
                    </a:lnTo>
                    <a:lnTo>
                      <a:pt x="1977" y="672"/>
                    </a:lnTo>
                    <a:lnTo>
                      <a:pt x="2012" y="659"/>
                    </a:lnTo>
                    <a:lnTo>
                      <a:pt x="2052" y="641"/>
                    </a:lnTo>
                    <a:lnTo>
                      <a:pt x="2099" y="620"/>
                    </a:lnTo>
                    <a:lnTo>
                      <a:pt x="2135" y="603"/>
                    </a:lnTo>
                    <a:lnTo>
                      <a:pt x="2174" y="585"/>
                    </a:lnTo>
                    <a:lnTo>
                      <a:pt x="2211" y="566"/>
                    </a:lnTo>
                    <a:lnTo>
                      <a:pt x="2249" y="546"/>
                    </a:lnTo>
                    <a:lnTo>
                      <a:pt x="2286" y="525"/>
                    </a:lnTo>
                    <a:lnTo>
                      <a:pt x="2322" y="501"/>
                    </a:lnTo>
                    <a:lnTo>
                      <a:pt x="2354" y="477"/>
                    </a:lnTo>
                    <a:lnTo>
                      <a:pt x="2384" y="450"/>
                    </a:lnTo>
                    <a:lnTo>
                      <a:pt x="2409" y="422"/>
                    </a:lnTo>
                    <a:lnTo>
                      <a:pt x="2429" y="390"/>
                    </a:lnTo>
                    <a:lnTo>
                      <a:pt x="2444" y="357"/>
                    </a:lnTo>
                    <a:lnTo>
                      <a:pt x="2453" y="321"/>
                    </a:lnTo>
                    <a:lnTo>
                      <a:pt x="2454" y="284"/>
                    </a:lnTo>
                    <a:lnTo>
                      <a:pt x="2447" y="242"/>
                    </a:lnTo>
                    <a:lnTo>
                      <a:pt x="2435" y="207"/>
                    </a:lnTo>
                    <a:lnTo>
                      <a:pt x="2418" y="173"/>
                    </a:lnTo>
                    <a:lnTo>
                      <a:pt x="2399" y="141"/>
                    </a:lnTo>
                    <a:lnTo>
                      <a:pt x="2373" y="114"/>
                    </a:lnTo>
                    <a:lnTo>
                      <a:pt x="2343" y="89"/>
                    </a:lnTo>
                    <a:lnTo>
                      <a:pt x="2307" y="66"/>
                    </a:lnTo>
                    <a:lnTo>
                      <a:pt x="2267" y="47"/>
                    </a:lnTo>
                    <a:lnTo>
                      <a:pt x="2220" y="30"/>
                    </a:lnTo>
                    <a:lnTo>
                      <a:pt x="2169" y="17"/>
                    </a:lnTo>
                    <a:lnTo>
                      <a:pt x="2112" y="8"/>
                    </a:lnTo>
                    <a:lnTo>
                      <a:pt x="2049" y="2"/>
                    </a:lnTo>
                    <a:lnTo>
                      <a:pt x="1980" y="0"/>
                    </a:lnTo>
                    <a:lnTo>
                      <a:pt x="1905" y="2"/>
                    </a:lnTo>
                    <a:lnTo>
                      <a:pt x="1823" y="8"/>
                    </a:lnTo>
                    <a:lnTo>
                      <a:pt x="1736" y="17"/>
                    </a:lnTo>
                    <a:lnTo>
                      <a:pt x="1640" y="32"/>
                    </a:lnTo>
                    <a:lnTo>
                      <a:pt x="1514" y="54"/>
                    </a:lnTo>
                    <a:lnTo>
                      <a:pt x="1397" y="78"/>
                    </a:lnTo>
                    <a:lnTo>
                      <a:pt x="1287" y="102"/>
                    </a:lnTo>
                    <a:lnTo>
                      <a:pt x="1185" y="128"/>
                    </a:lnTo>
                    <a:lnTo>
                      <a:pt x="1091" y="156"/>
                    </a:lnTo>
                    <a:lnTo>
                      <a:pt x="1004" y="185"/>
                    </a:lnTo>
                    <a:lnTo>
                      <a:pt x="923" y="215"/>
                    </a:lnTo>
                    <a:lnTo>
                      <a:pt x="849" y="246"/>
                    </a:lnTo>
                    <a:lnTo>
                      <a:pt x="780" y="279"/>
                    </a:lnTo>
                    <a:lnTo>
                      <a:pt x="719" y="314"/>
                    </a:lnTo>
                    <a:lnTo>
                      <a:pt x="660" y="351"/>
                    </a:lnTo>
                    <a:lnTo>
                      <a:pt x="608" y="390"/>
                    </a:lnTo>
                    <a:lnTo>
                      <a:pt x="570" y="420"/>
                    </a:lnTo>
                    <a:lnTo>
                      <a:pt x="540" y="446"/>
                    </a:lnTo>
                    <a:lnTo>
                      <a:pt x="516" y="470"/>
                    </a:lnTo>
                    <a:lnTo>
                      <a:pt x="498" y="489"/>
                    </a:lnTo>
                    <a:lnTo>
                      <a:pt x="486" y="506"/>
                    </a:lnTo>
                    <a:lnTo>
                      <a:pt x="477" y="521"/>
                    </a:lnTo>
                    <a:lnTo>
                      <a:pt x="471" y="531"/>
                    </a:lnTo>
                    <a:lnTo>
                      <a:pt x="470" y="542"/>
                    </a:lnTo>
                    <a:lnTo>
                      <a:pt x="470" y="549"/>
                    </a:lnTo>
                    <a:lnTo>
                      <a:pt x="471" y="554"/>
                    </a:lnTo>
                    <a:lnTo>
                      <a:pt x="474" y="558"/>
                    </a:lnTo>
                    <a:lnTo>
                      <a:pt x="477" y="560"/>
                    </a:lnTo>
                    <a:lnTo>
                      <a:pt x="479" y="561"/>
                    </a:lnTo>
                    <a:lnTo>
                      <a:pt x="480" y="563"/>
                    </a:lnTo>
                    <a:lnTo>
                      <a:pt x="587" y="558"/>
                    </a:lnTo>
                    <a:lnTo>
                      <a:pt x="587" y="558"/>
                    </a:lnTo>
                    <a:lnTo>
                      <a:pt x="590" y="560"/>
                    </a:lnTo>
                    <a:lnTo>
                      <a:pt x="593" y="560"/>
                    </a:lnTo>
                    <a:lnTo>
                      <a:pt x="596" y="561"/>
                    </a:lnTo>
                    <a:lnTo>
                      <a:pt x="600" y="564"/>
                    </a:lnTo>
                    <a:lnTo>
                      <a:pt x="603" y="566"/>
                    </a:lnTo>
                    <a:lnTo>
                      <a:pt x="606" y="569"/>
                    </a:lnTo>
                    <a:lnTo>
                      <a:pt x="608" y="572"/>
                    </a:lnTo>
                    <a:lnTo>
                      <a:pt x="609" y="575"/>
                    </a:lnTo>
                    <a:lnTo>
                      <a:pt x="608" y="578"/>
                    </a:lnTo>
                    <a:lnTo>
                      <a:pt x="605" y="582"/>
                    </a:lnTo>
                    <a:lnTo>
                      <a:pt x="594" y="590"/>
                    </a:lnTo>
                    <a:lnTo>
                      <a:pt x="582" y="596"/>
                    </a:lnTo>
                    <a:lnTo>
                      <a:pt x="572" y="600"/>
                    </a:lnTo>
                    <a:lnTo>
                      <a:pt x="566" y="603"/>
                    </a:lnTo>
                    <a:lnTo>
                      <a:pt x="563" y="605"/>
                    </a:lnTo>
                    <a:lnTo>
                      <a:pt x="483" y="606"/>
                    </a:lnTo>
                    <a:lnTo>
                      <a:pt x="480" y="609"/>
                    </a:lnTo>
                    <a:lnTo>
                      <a:pt x="471" y="615"/>
                    </a:lnTo>
                    <a:lnTo>
                      <a:pt x="456" y="626"/>
                    </a:lnTo>
                    <a:lnTo>
                      <a:pt x="435" y="639"/>
                    </a:lnTo>
                    <a:lnTo>
                      <a:pt x="411" y="656"/>
                    </a:lnTo>
                    <a:lnTo>
                      <a:pt x="384" y="677"/>
                    </a:lnTo>
                    <a:lnTo>
                      <a:pt x="353" y="699"/>
                    </a:lnTo>
                    <a:lnTo>
                      <a:pt x="321" y="723"/>
                    </a:lnTo>
                    <a:lnTo>
                      <a:pt x="287" y="752"/>
                    </a:lnTo>
                    <a:lnTo>
                      <a:pt x="251" y="780"/>
                    </a:lnTo>
                    <a:lnTo>
                      <a:pt x="216" y="812"/>
                    </a:lnTo>
                    <a:lnTo>
                      <a:pt x="182" y="843"/>
                    </a:lnTo>
                    <a:lnTo>
                      <a:pt x="147" y="876"/>
                    </a:lnTo>
                    <a:lnTo>
                      <a:pt x="116" y="911"/>
                    </a:lnTo>
                    <a:lnTo>
                      <a:pt x="86" y="945"/>
                    </a:lnTo>
                    <a:lnTo>
                      <a:pt x="59" y="980"/>
                    </a:lnTo>
                    <a:lnTo>
                      <a:pt x="33" y="1019"/>
                    </a:lnTo>
                    <a:lnTo>
                      <a:pt x="15" y="1056"/>
                    </a:lnTo>
                    <a:lnTo>
                      <a:pt x="5" y="1089"/>
                    </a:lnTo>
                    <a:lnTo>
                      <a:pt x="0" y="1121"/>
                    </a:lnTo>
                    <a:lnTo>
                      <a:pt x="2" y="1148"/>
                    </a:lnTo>
                    <a:lnTo>
                      <a:pt x="6" y="1173"/>
                    </a:lnTo>
                    <a:lnTo>
                      <a:pt x="17" y="1196"/>
                    </a:lnTo>
                    <a:lnTo>
                      <a:pt x="30" y="1217"/>
                    </a:lnTo>
                    <a:lnTo>
                      <a:pt x="45" y="1235"/>
                    </a:lnTo>
                    <a:lnTo>
                      <a:pt x="63" y="1250"/>
                    </a:lnTo>
                    <a:lnTo>
                      <a:pt x="83" y="1263"/>
                    </a:lnTo>
                    <a:lnTo>
                      <a:pt x="102" y="1274"/>
                    </a:lnTo>
                    <a:lnTo>
                      <a:pt x="122" y="1284"/>
                    </a:lnTo>
                    <a:lnTo>
                      <a:pt x="140" y="1292"/>
                    </a:lnTo>
                    <a:lnTo>
                      <a:pt x="156" y="1298"/>
                    </a:lnTo>
                    <a:lnTo>
                      <a:pt x="170" y="1302"/>
                    </a:lnTo>
                    <a:lnTo>
                      <a:pt x="182" y="1305"/>
                    </a:lnTo>
                    <a:lnTo>
                      <a:pt x="188" y="1307"/>
                    </a:lnTo>
                    <a:lnTo>
                      <a:pt x="191" y="1307"/>
                    </a:lnTo>
                    <a:close/>
                  </a:path>
                </a:pathLst>
              </a:custGeom>
              <a:solidFill>
                <a:srgbClr val="3EB1CC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4" name="Freeform 336"/>
              <p:cNvSpPr>
                <a:spLocks/>
              </p:cNvSpPr>
              <p:nvPr/>
            </p:nvSpPr>
            <p:spPr bwMode="gray">
              <a:xfrm>
                <a:off x="3764" y="1421"/>
                <a:ext cx="1717" cy="1632"/>
              </a:xfrm>
              <a:custGeom>
                <a:avLst/>
                <a:gdLst/>
                <a:ahLst/>
                <a:cxnLst>
                  <a:cxn ang="0">
                    <a:pos x="508" y="813"/>
                  </a:cxn>
                  <a:cxn ang="0">
                    <a:pos x="487" y="880"/>
                  </a:cxn>
                  <a:cxn ang="0">
                    <a:pos x="438" y="972"/>
                  </a:cxn>
                  <a:cxn ang="0">
                    <a:pos x="349" y="1051"/>
                  </a:cxn>
                  <a:cxn ang="0">
                    <a:pos x="253" y="1092"/>
                  </a:cxn>
                  <a:cxn ang="0">
                    <a:pos x="154" y="1122"/>
                  </a:cxn>
                  <a:cxn ang="0">
                    <a:pos x="67" y="1158"/>
                  </a:cxn>
                  <a:cxn ang="0">
                    <a:pos x="12" y="1212"/>
                  </a:cxn>
                  <a:cxn ang="0">
                    <a:pos x="3" y="1302"/>
                  </a:cxn>
                  <a:cxn ang="0">
                    <a:pos x="49" y="1405"/>
                  </a:cxn>
                  <a:cxn ang="0">
                    <a:pos x="162" y="1498"/>
                  </a:cxn>
                  <a:cxn ang="0">
                    <a:pos x="345" y="1576"/>
                  </a:cxn>
                  <a:cxn ang="0">
                    <a:pos x="577" y="1627"/>
                  </a:cxn>
                  <a:cxn ang="0">
                    <a:pos x="751" y="1626"/>
                  </a:cxn>
                  <a:cxn ang="0">
                    <a:pos x="886" y="1588"/>
                  </a:cxn>
                  <a:cxn ang="0">
                    <a:pos x="984" y="1537"/>
                  </a:cxn>
                  <a:cxn ang="0">
                    <a:pos x="1041" y="1492"/>
                  </a:cxn>
                  <a:cxn ang="0">
                    <a:pos x="1060" y="1473"/>
                  </a:cxn>
                  <a:cxn ang="0">
                    <a:pos x="1135" y="1353"/>
                  </a:cxn>
                  <a:cxn ang="0">
                    <a:pos x="1155" y="1347"/>
                  </a:cxn>
                  <a:cxn ang="0">
                    <a:pos x="1167" y="1377"/>
                  </a:cxn>
                  <a:cxn ang="0">
                    <a:pos x="1114" y="1485"/>
                  </a:cxn>
                  <a:cxn ang="0">
                    <a:pos x="1152" y="1491"/>
                  </a:cxn>
                  <a:cxn ang="0">
                    <a:pos x="1248" y="1492"/>
                  </a:cxn>
                  <a:cxn ang="0">
                    <a:pos x="1386" y="1465"/>
                  </a:cxn>
                  <a:cxn ang="0">
                    <a:pos x="1534" y="1392"/>
                  </a:cxn>
                  <a:cxn ang="0">
                    <a:pos x="1639" y="1264"/>
                  </a:cxn>
                  <a:cxn ang="0">
                    <a:pos x="1699" y="1084"/>
                  </a:cxn>
                  <a:cxn ang="0">
                    <a:pos x="1717" y="876"/>
                  </a:cxn>
                  <a:cxn ang="0">
                    <a:pos x="1680" y="679"/>
                  </a:cxn>
                  <a:cxn ang="0">
                    <a:pos x="1597" y="471"/>
                  </a:cxn>
                  <a:cxn ang="0">
                    <a:pos x="1486" y="277"/>
                  </a:cxn>
                  <a:cxn ang="0">
                    <a:pos x="1366" y="121"/>
                  </a:cxn>
                  <a:cxn ang="0">
                    <a:pos x="1263" y="31"/>
                  </a:cxn>
                  <a:cxn ang="0">
                    <a:pos x="1195" y="0"/>
                  </a:cxn>
                  <a:cxn ang="0">
                    <a:pos x="1149" y="12"/>
                  </a:cxn>
                  <a:cxn ang="0">
                    <a:pos x="1119" y="55"/>
                  </a:cxn>
                  <a:cxn ang="0">
                    <a:pos x="1099" y="118"/>
                  </a:cxn>
                  <a:cxn ang="0">
                    <a:pos x="1078" y="208"/>
                  </a:cxn>
                  <a:cxn ang="0">
                    <a:pos x="1039" y="349"/>
                  </a:cxn>
                  <a:cxn ang="0">
                    <a:pos x="979" y="498"/>
                  </a:cxn>
                  <a:cxn ang="0">
                    <a:pos x="882" y="628"/>
                  </a:cxn>
                  <a:cxn ang="0">
                    <a:pos x="768" y="708"/>
                  </a:cxn>
                  <a:cxn ang="0">
                    <a:pos x="646" y="760"/>
                  </a:cxn>
                  <a:cxn ang="0">
                    <a:pos x="550" y="789"/>
                  </a:cxn>
                  <a:cxn ang="0">
                    <a:pos x="511" y="796"/>
                  </a:cxn>
                </a:cxnLst>
                <a:rect l="0" t="0" r="r" b="b"/>
                <a:pathLst>
                  <a:path w="1717" h="1632">
                    <a:moveTo>
                      <a:pt x="511" y="796"/>
                    </a:moveTo>
                    <a:lnTo>
                      <a:pt x="511" y="801"/>
                    </a:lnTo>
                    <a:lnTo>
                      <a:pt x="508" y="813"/>
                    </a:lnTo>
                    <a:lnTo>
                      <a:pt x="504" y="831"/>
                    </a:lnTo>
                    <a:lnTo>
                      <a:pt x="498" y="855"/>
                    </a:lnTo>
                    <a:lnTo>
                      <a:pt x="487" y="880"/>
                    </a:lnTo>
                    <a:lnTo>
                      <a:pt x="475" y="910"/>
                    </a:lnTo>
                    <a:lnTo>
                      <a:pt x="459" y="942"/>
                    </a:lnTo>
                    <a:lnTo>
                      <a:pt x="438" y="972"/>
                    </a:lnTo>
                    <a:lnTo>
                      <a:pt x="414" y="1002"/>
                    </a:lnTo>
                    <a:lnTo>
                      <a:pt x="384" y="1029"/>
                    </a:lnTo>
                    <a:lnTo>
                      <a:pt x="349" y="1051"/>
                    </a:lnTo>
                    <a:lnTo>
                      <a:pt x="318" y="1068"/>
                    </a:lnTo>
                    <a:lnTo>
                      <a:pt x="286" y="1080"/>
                    </a:lnTo>
                    <a:lnTo>
                      <a:pt x="253" y="1092"/>
                    </a:lnTo>
                    <a:lnTo>
                      <a:pt x="220" y="1102"/>
                    </a:lnTo>
                    <a:lnTo>
                      <a:pt x="186" y="1113"/>
                    </a:lnTo>
                    <a:lnTo>
                      <a:pt x="154" y="1122"/>
                    </a:lnTo>
                    <a:lnTo>
                      <a:pt x="123" y="1132"/>
                    </a:lnTo>
                    <a:lnTo>
                      <a:pt x="94" y="1144"/>
                    </a:lnTo>
                    <a:lnTo>
                      <a:pt x="67" y="1158"/>
                    </a:lnTo>
                    <a:lnTo>
                      <a:pt x="45" y="1173"/>
                    </a:lnTo>
                    <a:lnTo>
                      <a:pt x="27" y="1191"/>
                    </a:lnTo>
                    <a:lnTo>
                      <a:pt x="12" y="1212"/>
                    </a:lnTo>
                    <a:lnTo>
                      <a:pt x="3" y="1236"/>
                    </a:lnTo>
                    <a:lnTo>
                      <a:pt x="0" y="1266"/>
                    </a:lnTo>
                    <a:lnTo>
                      <a:pt x="3" y="1302"/>
                    </a:lnTo>
                    <a:lnTo>
                      <a:pt x="12" y="1338"/>
                    </a:lnTo>
                    <a:lnTo>
                      <a:pt x="27" y="1372"/>
                    </a:lnTo>
                    <a:lnTo>
                      <a:pt x="49" y="1405"/>
                    </a:lnTo>
                    <a:lnTo>
                      <a:pt x="79" y="1438"/>
                    </a:lnTo>
                    <a:lnTo>
                      <a:pt x="117" y="1470"/>
                    </a:lnTo>
                    <a:lnTo>
                      <a:pt x="162" y="1498"/>
                    </a:lnTo>
                    <a:lnTo>
                      <a:pt x="214" y="1527"/>
                    </a:lnTo>
                    <a:lnTo>
                      <a:pt x="276" y="1552"/>
                    </a:lnTo>
                    <a:lnTo>
                      <a:pt x="345" y="1576"/>
                    </a:lnTo>
                    <a:lnTo>
                      <a:pt x="423" y="1599"/>
                    </a:lnTo>
                    <a:lnTo>
                      <a:pt x="511" y="1618"/>
                    </a:lnTo>
                    <a:lnTo>
                      <a:pt x="577" y="1627"/>
                    </a:lnTo>
                    <a:lnTo>
                      <a:pt x="639" y="1632"/>
                    </a:lnTo>
                    <a:lnTo>
                      <a:pt x="697" y="1630"/>
                    </a:lnTo>
                    <a:lnTo>
                      <a:pt x="751" y="1626"/>
                    </a:lnTo>
                    <a:lnTo>
                      <a:pt x="801" y="1615"/>
                    </a:lnTo>
                    <a:lnTo>
                      <a:pt x="846" y="1603"/>
                    </a:lnTo>
                    <a:lnTo>
                      <a:pt x="886" y="1588"/>
                    </a:lnTo>
                    <a:lnTo>
                      <a:pt x="922" y="1572"/>
                    </a:lnTo>
                    <a:lnTo>
                      <a:pt x="955" y="1555"/>
                    </a:lnTo>
                    <a:lnTo>
                      <a:pt x="984" y="1537"/>
                    </a:lnTo>
                    <a:lnTo>
                      <a:pt x="1006" y="1521"/>
                    </a:lnTo>
                    <a:lnTo>
                      <a:pt x="1026" y="1506"/>
                    </a:lnTo>
                    <a:lnTo>
                      <a:pt x="1041" y="1492"/>
                    </a:lnTo>
                    <a:lnTo>
                      <a:pt x="1051" y="1482"/>
                    </a:lnTo>
                    <a:lnTo>
                      <a:pt x="1059" y="1476"/>
                    </a:lnTo>
                    <a:lnTo>
                      <a:pt x="1060" y="1473"/>
                    </a:lnTo>
                    <a:lnTo>
                      <a:pt x="1129" y="1359"/>
                    </a:lnTo>
                    <a:lnTo>
                      <a:pt x="1131" y="1357"/>
                    </a:lnTo>
                    <a:lnTo>
                      <a:pt x="1135" y="1353"/>
                    </a:lnTo>
                    <a:lnTo>
                      <a:pt x="1141" y="1350"/>
                    </a:lnTo>
                    <a:lnTo>
                      <a:pt x="1149" y="1347"/>
                    </a:lnTo>
                    <a:lnTo>
                      <a:pt x="1155" y="1347"/>
                    </a:lnTo>
                    <a:lnTo>
                      <a:pt x="1161" y="1353"/>
                    </a:lnTo>
                    <a:lnTo>
                      <a:pt x="1165" y="1365"/>
                    </a:lnTo>
                    <a:lnTo>
                      <a:pt x="1167" y="1377"/>
                    </a:lnTo>
                    <a:lnTo>
                      <a:pt x="1165" y="1386"/>
                    </a:lnTo>
                    <a:lnTo>
                      <a:pt x="1165" y="1389"/>
                    </a:lnTo>
                    <a:lnTo>
                      <a:pt x="1114" y="1485"/>
                    </a:lnTo>
                    <a:lnTo>
                      <a:pt x="1119" y="1485"/>
                    </a:lnTo>
                    <a:lnTo>
                      <a:pt x="1132" y="1488"/>
                    </a:lnTo>
                    <a:lnTo>
                      <a:pt x="1152" y="1491"/>
                    </a:lnTo>
                    <a:lnTo>
                      <a:pt x="1177" y="1492"/>
                    </a:lnTo>
                    <a:lnTo>
                      <a:pt x="1210" y="1494"/>
                    </a:lnTo>
                    <a:lnTo>
                      <a:pt x="1248" y="1492"/>
                    </a:lnTo>
                    <a:lnTo>
                      <a:pt x="1290" y="1488"/>
                    </a:lnTo>
                    <a:lnTo>
                      <a:pt x="1336" y="1479"/>
                    </a:lnTo>
                    <a:lnTo>
                      <a:pt x="1386" y="1465"/>
                    </a:lnTo>
                    <a:lnTo>
                      <a:pt x="1438" y="1447"/>
                    </a:lnTo>
                    <a:lnTo>
                      <a:pt x="1489" y="1422"/>
                    </a:lnTo>
                    <a:lnTo>
                      <a:pt x="1534" y="1392"/>
                    </a:lnTo>
                    <a:lnTo>
                      <a:pt x="1575" y="1356"/>
                    </a:lnTo>
                    <a:lnTo>
                      <a:pt x="1609" y="1312"/>
                    </a:lnTo>
                    <a:lnTo>
                      <a:pt x="1639" y="1264"/>
                    </a:lnTo>
                    <a:lnTo>
                      <a:pt x="1663" y="1210"/>
                    </a:lnTo>
                    <a:lnTo>
                      <a:pt x="1684" y="1150"/>
                    </a:lnTo>
                    <a:lnTo>
                      <a:pt x="1699" y="1084"/>
                    </a:lnTo>
                    <a:lnTo>
                      <a:pt x="1711" y="1014"/>
                    </a:lnTo>
                    <a:lnTo>
                      <a:pt x="1717" y="936"/>
                    </a:lnTo>
                    <a:lnTo>
                      <a:pt x="1717" y="876"/>
                    </a:lnTo>
                    <a:lnTo>
                      <a:pt x="1711" y="813"/>
                    </a:lnTo>
                    <a:lnTo>
                      <a:pt x="1698" y="747"/>
                    </a:lnTo>
                    <a:lnTo>
                      <a:pt x="1680" y="679"/>
                    </a:lnTo>
                    <a:lnTo>
                      <a:pt x="1656" y="609"/>
                    </a:lnTo>
                    <a:lnTo>
                      <a:pt x="1629" y="540"/>
                    </a:lnTo>
                    <a:lnTo>
                      <a:pt x="1597" y="471"/>
                    </a:lnTo>
                    <a:lnTo>
                      <a:pt x="1563" y="403"/>
                    </a:lnTo>
                    <a:lnTo>
                      <a:pt x="1525" y="339"/>
                    </a:lnTo>
                    <a:lnTo>
                      <a:pt x="1486" y="277"/>
                    </a:lnTo>
                    <a:lnTo>
                      <a:pt x="1447" y="219"/>
                    </a:lnTo>
                    <a:lnTo>
                      <a:pt x="1407" y="166"/>
                    </a:lnTo>
                    <a:lnTo>
                      <a:pt x="1366" y="121"/>
                    </a:lnTo>
                    <a:lnTo>
                      <a:pt x="1326" y="81"/>
                    </a:lnTo>
                    <a:lnTo>
                      <a:pt x="1293" y="52"/>
                    </a:lnTo>
                    <a:lnTo>
                      <a:pt x="1263" y="31"/>
                    </a:lnTo>
                    <a:lnTo>
                      <a:pt x="1237" y="15"/>
                    </a:lnTo>
                    <a:lnTo>
                      <a:pt x="1215" y="6"/>
                    </a:lnTo>
                    <a:lnTo>
                      <a:pt x="1195" y="0"/>
                    </a:lnTo>
                    <a:lnTo>
                      <a:pt x="1177" y="0"/>
                    </a:lnTo>
                    <a:lnTo>
                      <a:pt x="1162" y="4"/>
                    </a:lnTo>
                    <a:lnTo>
                      <a:pt x="1149" y="12"/>
                    </a:lnTo>
                    <a:lnTo>
                      <a:pt x="1137" y="24"/>
                    </a:lnTo>
                    <a:lnTo>
                      <a:pt x="1128" y="39"/>
                    </a:lnTo>
                    <a:lnTo>
                      <a:pt x="1119" y="55"/>
                    </a:lnTo>
                    <a:lnTo>
                      <a:pt x="1111" y="75"/>
                    </a:lnTo>
                    <a:lnTo>
                      <a:pt x="1105" y="96"/>
                    </a:lnTo>
                    <a:lnTo>
                      <a:pt x="1099" y="118"/>
                    </a:lnTo>
                    <a:lnTo>
                      <a:pt x="1093" y="142"/>
                    </a:lnTo>
                    <a:lnTo>
                      <a:pt x="1087" y="166"/>
                    </a:lnTo>
                    <a:lnTo>
                      <a:pt x="1078" y="208"/>
                    </a:lnTo>
                    <a:lnTo>
                      <a:pt x="1066" y="253"/>
                    </a:lnTo>
                    <a:lnTo>
                      <a:pt x="1054" y="300"/>
                    </a:lnTo>
                    <a:lnTo>
                      <a:pt x="1039" y="349"/>
                    </a:lnTo>
                    <a:lnTo>
                      <a:pt x="1023" y="399"/>
                    </a:lnTo>
                    <a:lnTo>
                      <a:pt x="1003" y="448"/>
                    </a:lnTo>
                    <a:lnTo>
                      <a:pt x="979" y="498"/>
                    </a:lnTo>
                    <a:lnTo>
                      <a:pt x="951" y="544"/>
                    </a:lnTo>
                    <a:lnTo>
                      <a:pt x="919" y="588"/>
                    </a:lnTo>
                    <a:lnTo>
                      <a:pt x="882" y="628"/>
                    </a:lnTo>
                    <a:lnTo>
                      <a:pt x="846" y="658"/>
                    </a:lnTo>
                    <a:lnTo>
                      <a:pt x="808" y="684"/>
                    </a:lnTo>
                    <a:lnTo>
                      <a:pt x="768" y="708"/>
                    </a:lnTo>
                    <a:lnTo>
                      <a:pt x="726" y="727"/>
                    </a:lnTo>
                    <a:lnTo>
                      <a:pt x="685" y="745"/>
                    </a:lnTo>
                    <a:lnTo>
                      <a:pt x="646" y="760"/>
                    </a:lnTo>
                    <a:lnTo>
                      <a:pt x="610" y="772"/>
                    </a:lnTo>
                    <a:lnTo>
                      <a:pt x="579" y="781"/>
                    </a:lnTo>
                    <a:lnTo>
                      <a:pt x="550" y="789"/>
                    </a:lnTo>
                    <a:lnTo>
                      <a:pt x="531" y="793"/>
                    </a:lnTo>
                    <a:lnTo>
                      <a:pt x="517" y="796"/>
                    </a:lnTo>
                    <a:lnTo>
                      <a:pt x="511" y="796"/>
                    </a:lnTo>
                    <a:close/>
                  </a:path>
                </a:pathLst>
              </a:custGeom>
              <a:solidFill>
                <a:srgbClr val="7A2280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  <p:sp>
            <p:nvSpPr>
              <p:cNvPr id="15" name="Freeform 337"/>
              <p:cNvSpPr>
                <a:spLocks/>
              </p:cNvSpPr>
              <p:nvPr/>
            </p:nvSpPr>
            <p:spPr bwMode="gray">
              <a:xfrm>
                <a:off x="3488" y="2988"/>
                <a:ext cx="1636" cy="963"/>
              </a:xfrm>
              <a:custGeom>
                <a:avLst/>
                <a:gdLst/>
                <a:ahLst/>
                <a:cxnLst>
                  <a:cxn ang="0">
                    <a:pos x="13" y="348"/>
                  </a:cxn>
                  <a:cxn ang="0">
                    <a:pos x="42" y="359"/>
                  </a:cxn>
                  <a:cxn ang="0">
                    <a:pos x="96" y="374"/>
                  </a:cxn>
                  <a:cxn ang="0">
                    <a:pos x="174" y="389"/>
                  </a:cxn>
                  <a:cxn ang="0">
                    <a:pos x="268" y="398"/>
                  </a:cxn>
                  <a:cxn ang="0">
                    <a:pos x="378" y="396"/>
                  </a:cxn>
                  <a:cxn ang="0">
                    <a:pos x="481" y="380"/>
                  </a:cxn>
                  <a:cxn ang="0">
                    <a:pos x="546" y="356"/>
                  </a:cxn>
                  <a:cxn ang="0">
                    <a:pos x="586" y="326"/>
                  </a:cxn>
                  <a:cxn ang="0">
                    <a:pos x="610" y="290"/>
                  </a:cxn>
                  <a:cxn ang="0">
                    <a:pos x="628" y="254"/>
                  </a:cxn>
                  <a:cxn ang="0">
                    <a:pos x="646" y="218"/>
                  </a:cxn>
                  <a:cxn ang="0">
                    <a:pos x="675" y="186"/>
                  </a:cxn>
                  <a:cxn ang="0">
                    <a:pos x="723" y="159"/>
                  </a:cxn>
                  <a:cxn ang="0">
                    <a:pos x="813" y="140"/>
                  </a:cxn>
                  <a:cxn ang="0">
                    <a:pos x="909" y="138"/>
                  </a:cxn>
                  <a:cxn ang="0">
                    <a:pos x="1011" y="140"/>
                  </a:cxn>
                  <a:cxn ang="0">
                    <a:pos x="1116" y="131"/>
                  </a:cxn>
                  <a:cxn ang="0">
                    <a:pos x="1227" y="98"/>
                  </a:cxn>
                  <a:cxn ang="0">
                    <a:pos x="1339" y="51"/>
                  </a:cxn>
                  <a:cxn ang="0">
                    <a:pos x="1426" y="23"/>
                  </a:cxn>
                  <a:cxn ang="0">
                    <a:pos x="1486" y="6"/>
                  </a:cxn>
                  <a:cxn ang="0">
                    <a:pos x="1518" y="2"/>
                  </a:cxn>
                  <a:cxn ang="0">
                    <a:pos x="1524" y="3"/>
                  </a:cxn>
                  <a:cxn ang="0">
                    <a:pos x="1540" y="29"/>
                  </a:cxn>
                  <a:cxn ang="0">
                    <a:pos x="1567" y="77"/>
                  </a:cxn>
                  <a:cxn ang="0">
                    <a:pos x="1597" y="146"/>
                  </a:cxn>
                  <a:cxn ang="0">
                    <a:pos x="1623" y="233"/>
                  </a:cxn>
                  <a:cxn ang="0">
                    <a:pos x="1636" y="335"/>
                  </a:cxn>
                  <a:cxn ang="0">
                    <a:pos x="1632" y="444"/>
                  </a:cxn>
                  <a:cxn ang="0">
                    <a:pos x="1615" y="540"/>
                  </a:cxn>
                  <a:cxn ang="0">
                    <a:pos x="1585" y="620"/>
                  </a:cxn>
                  <a:cxn ang="0">
                    <a:pos x="1533" y="690"/>
                  </a:cxn>
                  <a:cxn ang="0">
                    <a:pos x="1456" y="758"/>
                  </a:cxn>
                  <a:cxn ang="0">
                    <a:pos x="1350" y="825"/>
                  </a:cxn>
                  <a:cxn ang="0">
                    <a:pos x="1206" y="897"/>
                  </a:cxn>
                  <a:cxn ang="0">
                    <a:pos x="1047" y="945"/>
                  </a:cxn>
                  <a:cxn ang="0">
                    <a:pos x="885" y="963"/>
                  </a:cxn>
                  <a:cxn ang="0">
                    <a:pos x="721" y="956"/>
                  </a:cxn>
                  <a:cxn ang="0">
                    <a:pos x="559" y="924"/>
                  </a:cxn>
                  <a:cxn ang="0">
                    <a:pos x="402" y="875"/>
                  </a:cxn>
                  <a:cxn ang="0">
                    <a:pos x="274" y="818"/>
                  </a:cxn>
                  <a:cxn ang="0">
                    <a:pos x="178" y="755"/>
                  </a:cxn>
                  <a:cxn ang="0">
                    <a:pos x="108" y="689"/>
                  </a:cxn>
                  <a:cxn ang="0">
                    <a:pos x="58" y="623"/>
                  </a:cxn>
                  <a:cxn ang="0">
                    <a:pos x="27" y="561"/>
                  </a:cxn>
                  <a:cxn ang="0">
                    <a:pos x="10" y="507"/>
                  </a:cxn>
                  <a:cxn ang="0">
                    <a:pos x="0" y="434"/>
                  </a:cxn>
                  <a:cxn ang="0">
                    <a:pos x="3" y="380"/>
                  </a:cxn>
                  <a:cxn ang="0">
                    <a:pos x="7" y="351"/>
                  </a:cxn>
                </a:cxnLst>
                <a:rect l="0" t="0" r="r" b="b"/>
                <a:pathLst>
                  <a:path w="1636" h="963">
                    <a:moveTo>
                      <a:pt x="9" y="347"/>
                    </a:moveTo>
                    <a:lnTo>
                      <a:pt x="13" y="348"/>
                    </a:lnTo>
                    <a:lnTo>
                      <a:pt x="24" y="353"/>
                    </a:lnTo>
                    <a:lnTo>
                      <a:pt x="42" y="359"/>
                    </a:lnTo>
                    <a:lnTo>
                      <a:pt x="66" y="366"/>
                    </a:lnTo>
                    <a:lnTo>
                      <a:pt x="96" y="374"/>
                    </a:lnTo>
                    <a:lnTo>
                      <a:pt x="132" y="381"/>
                    </a:lnTo>
                    <a:lnTo>
                      <a:pt x="174" y="389"/>
                    </a:lnTo>
                    <a:lnTo>
                      <a:pt x="219" y="395"/>
                    </a:lnTo>
                    <a:lnTo>
                      <a:pt x="268" y="398"/>
                    </a:lnTo>
                    <a:lnTo>
                      <a:pt x="321" y="398"/>
                    </a:lnTo>
                    <a:lnTo>
                      <a:pt x="378" y="396"/>
                    </a:lnTo>
                    <a:lnTo>
                      <a:pt x="438" y="389"/>
                    </a:lnTo>
                    <a:lnTo>
                      <a:pt x="481" y="380"/>
                    </a:lnTo>
                    <a:lnTo>
                      <a:pt x="517" y="369"/>
                    </a:lnTo>
                    <a:lnTo>
                      <a:pt x="546" y="356"/>
                    </a:lnTo>
                    <a:lnTo>
                      <a:pt x="568" y="341"/>
                    </a:lnTo>
                    <a:lnTo>
                      <a:pt x="586" y="326"/>
                    </a:lnTo>
                    <a:lnTo>
                      <a:pt x="600" y="308"/>
                    </a:lnTo>
                    <a:lnTo>
                      <a:pt x="610" y="290"/>
                    </a:lnTo>
                    <a:lnTo>
                      <a:pt x="619" y="272"/>
                    </a:lnTo>
                    <a:lnTo>
                      <a:pt x="628" y="254"/>
                    </a:lnTo>
                    <a:lnTo>
                      <a:pt x="636" y="236"/>
                    </a:lnTo>
                    <a:lnTo>
                      <a:pt x="646" y="218"/>
                    </a:lnTo>
                    <a:lnTo>
                      <a:pt x="660" y="201"/>
                    </a:lnTo>
                    <a:lnTo>
                      <a:pt x="675" y="186"/>
                    </a:lnTo>
                    <a:lnTo>
                      <a:pt x="696" y="171"/>
                    </a:lnTo>
                    <a:lnTo>
                      <a:pt x="723" y="159"/>
                    </a:lnTo>
                    <a:lnTo>
                      <a:pt x="766" y="146"/>
                    </a:lnTo>
                    <a:lnTo>
                      <a:pt x="813" y="140"/>
                    </a:lnTo>
                    <a:lnTo>
                      <a:pt x="861" y="137"/>
                    </a:lnTo>
                    <a:lnTo>
                      <a:pt x="909" y="138"/>
                    </a:lnTo>
                    <a:lnTo>
                      <a:pt x="960" y="140"/>
                    </a:lnTo>
                    <a:lnTo>
                      <a:pt x="1011" y="140"/>
                    </a:lnTo>
                    <a:lnTo>
                      <a:pt x="1062" y="138"/>
                    </a:lnTo>
                    <a:lnTo>
                      <a:pt x="1116" y="131"/>
                    </a:lnTo>
                    <a:lnTo>
                      <a:pt x="1170" y="119"/>
                    </a:lnTo>
                    <a:lnTo>
                      <a:pt x="1227" y="98"/>
                    </a:lnTo>
                    <a:lnTo>
                      <a:pt x="1285" y="72"/>
                    </a:lnTo>
                    <a:lnTo>
                      <a:pt x="1339" y="51"/>
                    </a:lnTo>
                    <a:lnTo>
                      <a:pt x="1386" y="35"/>
                    </a:lnTo>
                    <a:lnTo>
                      <a:pt x="1426" y="23"/>
                    </a:lnTo>
                    <a:lnTo>
                      <a:pt x="1459" y="14"/>
                    </a:lnTo>
                    <a:lnTo>
                      <a:pt x="1486" y="6"/>
                    </a:lnTo>
                    <a:lnTo>
                      <a:pt x="1506" y="3"/>
                    </a:lnTo>
                    <a:lnTo>
                      <a:pt x="1518" y="2"/>
                    </a:lnTo>
                    <a:lnTo>
                      <a:pt x="1521" y="0"/>
                    </a:lnTo>
                    <a:lnTo>
                      <a:pt x="1524" y="3"/>
                    </a:lnTo>
                    <a:lnTo>
                      <a:pt x="1531" y="14"/>
                    </a:lnTo>
                    <a:lnTo>
                      <a:pt x="1540" y="29"/>
                    </a:lnTo>
                    <a:lnTo>
                      <a:pt x="1554" y="51"/>
                    </a:lnTo>
                    <a:lnTo>
                      <a:pt x="1567" y="77"/>
                    </a:lnTo>
                    <a:lnTo>
                      <a:pt x="1582" y="110"/>
                    </a:lnTo>
                    <a:lnTo>
                      <a:pt x="1597" y="146"/>
                    </a:lnTo>
                    <a:lnTo>
                      <a:pt x="1611" y="188"/>
                    </a:lnTo>
                    <a:lnTo>
                      <a:pt x="1623" y="233"/>
                    </a:lnTo>
                    <a:lnTo>
                      <a:pt x="1632" y="282"/>
                    </a:lnTo>
                    <a:lnTo>
                      <a:pt x="1636" y="335"/>
                    </a:lnTo>
                    <a:lnTo>
                      <a:pt x="1636" y="390"/>
                    </a:lnTo>
                    <a:lnTo>
                      <a:pt x="1632" y="444"/>
                    </a:lnTo>
                    <a:lnTo>
                      <a:pt x="1626" y="494"/>
                    </a:lnTo>
                    <a:lnTo>
                      <a:pt x="1615" y="540"/>
                    </a:lnTo>
                    <a:lnTo>
                      <a:pt x="1602" y="581"/>
                    </a:lnTo>
                    <a:lnTo>
                      <a:pt x="1585" y="620"/>
                    </a:lnTo>
                    <a:lnTo>
                      <a:pt x="1561" y="656"/>
                    </a:lnTo>
                    <a:lnTo>
                      <a:pt x="1533" y="690"/>
                    </a:lnTo>
                    <a:lnTo>
                      <a:pt x="1498" y="725"/>
                    </a:lnTo>
                    <a:lnTo>
                      <a:pt x="1456" y="758"/>
                    </a:lnTo>
                    <a:lnTo>
                      <a:pt x="1407" y="791"/>
                    </a:lnTo>
                    <a:lnTo>
                      <a:pt x="1350" y="825"/>
                    </a:lnTo>
                    <a:lnTo>
                      <a:pt x="1284" y="861"/>
                    </a:lnTo>
                    <a:lnTo>
                      <a:pt x="1206" y="897"/>
                    </a:lnTo>
                    <a:lnTo>
                      <a:pt x="1126" y="924"/>
                    </a:lnTo>
                    <a:lnTo>
                      <a:pt x="1047" y="945"/>
                    </a:lnTo>
                    <a:lnTo>
                      <a:pt x="966" y="957"/>
                    </a:lnTo>
                    <a:lnTo>
                      <a:pt x="885" y="963"/>
                    </a:lnTo>
                    <a:lnTo>
                      <a:pt x="802" y="962"/>
                    </a:lnTo>
                    <a:lnTo>
                      <a:pt x="721" y="956"/>
                    </a:lnTo>
                    <a:lnTo>
                      <a:pt x="640" y="942"/>
                    </a:lnTo>
                    <a:lnTo>
                      <a:pt x="559" y="924"/>
                    </a:lnTo>
                    <a:lnTo>
                      <a:pt x="480" y="902"/>
                    </a:lnTo>
                    <a:lnTo>
                      <a:pt x="402" y="875"/>
                    </a:lnTo>
                    <a:lnTo>
                      <a:pt x="334" y="848"/>
                    </a:lnTo>
                    <a:lnTo>
                      <a:pt x="274" y="818"/>
                    </a:lnTo>
                    <a:lnTo>
                      <a:pt x="223" y="786"/>
                    </a:lnTo>
                    <a:lnTo>
                      <a:pt x="178" y="755"/>
                    </a:lnTo>
                    <a:lnTo>
                      <a:pt x="139" y="722"/>
                    </a:lnTo>
                    <a:lnTo>
                      <a:pt x="108" y="689"/>
                    </a:lnTo>
                    <a:lnTo>
                      <a:pt x="81" y="656"/>
                    </a:lnTo>
                    <a:lnTo>
                      <a:pt x="58" y="623"/>
                    </a:lnTo>
                    <a:lnTo>
                      <a:pt x="40" y="591"/>
                    </a:lnTo>
                    <a:lnTo>
                      <a:pt x="27" y="561"/>
                    </a:lnTo>
                    <a:lnTo>
                      <a:pt x="18" y="533"/>
                    </a:lnTo>
                    <a:lnTo>
                      <a:pt x="10" y="507"/>
                    </a:lnTo>
                    <a:lnTo>
                      <a:pt x="3" y="468"/>
                    </a:lnTo>
                    <a:lnTo>
                      <a:pt x="0" y="434"/>
                    </a:lnTo>
                    <a:lnTo>
                      <a:pt x="0" y="404"/>
                    </a:lnTo>
                    <a:lnTo>
                      <a:pt x="3" y="380"/>
                    </a:lnTo>
                    <a:lnTo>
                      <a:pt x="6" y="362"/>
                    </a:lnTo>
                    <a:lnTo>
                      <a:pt x="7" y="351"/>
                    </a:lnTo>
                    <a:lnTo>
                      <a:pt x="9" y="347"/>
                    </a:lnTo>
                    <a:close/>
                  </a:path>
                </a:pathLst>
              </a:custGeom>
              <a:solidFill>
                <a:srgbClr val="F7911E"/>
              </a:solidFill>
              <a:ln w="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3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  <p:grpSp>
        <p:nvGrpSpPr>
          <p:cNvPr id="16" name="Group 509"/>
          <p:cNvGrpSpPr/>
          <p:nvPr/>
        </p:nvGrpSpPr>
        <p:grpSpPr>
          <a:xfrm>
            <a:off x="690940" y="897827"/>
            <a:ext cx="3508068" cy="1645892"/>
            <a:chOff x="838200" y="1352655"/>
            <a:chExt cx="3256992" cy="2194524"/>
          </a:xfrm>
        </p:grpSpPr>
        <p:sp>
          <p:nvSpPr>
            <p:cNvPr id="17" name="TextBox 16"/>
            <p:cNvSpPr txBox="1"/>
            <p:nvPr/>
          </p:nvSpPr>
          <p:spPr>
            <a:xfrm>
              <a:off x="838200" y="1352655"/>
              <a:ext cx="713181" cy="779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la-Latn" sz="3200" b="1" dirty="0" smtClean="0">
                  <a:solidFill>
                    <a:srgbClr val="131C6B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01</a:t>
              </a:r>
              <a:endParaRPr lang="la-Latn" sz="3200" b="1" dirty="0">
                <a:solidFill>
                  <a:srgbClr val="131C6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44459" y="1987777"/>
              <a:ext cx="3250733" cy="15594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Існує прямий взаємозв'язок між тим, як комунікується процес реформування та тим, як оцінюють проведення реформи українці</a:t>
              </a:r>
              <a:endParaRPr lang="la-Latn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19" name="Group 513"/>
          <p:cNvGrpSpPr/>
          <p:nvPr/>
        </p:nvGrpSpPr>
        <p:grpSpPr>
          <a:xfrm>
            <a:off x="683568" y="2427734"/>
            <a:ext cx="3481197" cy="1043849"/>
            <a:chOff x="838200" y="2967065"/>
            <a:chExt cx="2828034" cy="1391799"/>
          </a:xfrm>
        </p:grpSpPr>
        <p:sp>
          <p:nvSpPr>
            <p:cNvPr id="20" name="TextBox 19"/>
            <p:cNvSpPr txBox="1"/>
            <p:nvPr/>
          </p:nvSpPr>
          <p:spPr>
            <a:xfrm>
              <a:off x="838200" y="2967065"/>
              <a:ext cx="624032" cy="779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la-Latn" sz="3200" b="1" dirty="0" smtClean="0">
                  <a:solidFill>
                    <a:srgbClr val="3EB1CC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02</a:t>
              </a:r>
              <a:endParaRPr lang="la-Latn" sz="3200" b="1" dirty="0">
                <a:solidFill>
                  <a:srgbClr val="3EB1CC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44457" y="3661237"/>
              <a:ext cx="2821777" cy="6976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 smtClean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Важливі реальні результати, а не лише процес</a:t>
              </a:r>
              <a:endParaRPr lang="la-Latn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grpSp>
        <p:nvGrpSpPr>
          <p:cNvPr id="22" name="Group 517"/>
          <p:cNvGrpSpPr/>
          <p:nvPr/>
        </p:nvGrpSpPr>
        <p:grpSpPr>
          <a:xfrm>
            <a:off x="683568" y="3651870"/>
            <a:ext cx="3762267" cy="1202226"/>
            <a:chOff x="838200" y="4653327"/>
            <a:chExt cx="3220023" cy="1602969"/>
          </a:xfrm>
        </p:grpSpPr>
        <p:sp>
          <p:nvSpPr>
            <p:cNvPr id="23" name="TextBox 22"/>
            <p:cNvSpPr txBox="1"/>
            <p:nvPr/>
          </p:nvSpPr>
          <p:spPr>
            <a:xfrm>
              <a:off x="838200" y="4653327"/>
              <a:ext cx="1024212" cy="7797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la-Latn" sz="3200" b="1" dirty="0" smtClean="0">
                  <a:solidFill>
                    <a:srgbClr val="C60017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03</a:t>
              </a:r>
              <a:endParaRPr lang="la-Latn" sz="3000" b="1" dirty="0">
                <a:solidFill>
                  <a:srgbClr val="C6001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44457" y="5271410"/>
              <a:ext cx="3213766" cy="984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40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Активна комунікація відразу відображається в оцінках респондентів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77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1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1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699792" y="1131590"/>
            <a:ext cx="4233851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1F497D"/>
                </a:solidFill>
                <a:latin typeface="Calibri"/>
                <a:cs typeface="Arial" pitchFamily="34" charset="0"/>
              </a:rPr>
              <a:t>Партнери проекту</a:t>
            </a:r>
            <a:endParaRPr lang="uk-UA" sz="4000" i="1" dirty="0">
              <a:solidFill>
                <a:srgbClr val="1F497D"/>
              </a:solidFill>
              <a:latin typeface="Calibri"/>
              <a:cs typeface="Arial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1856801" y="2067694"/>
            <a:ext cx="5719656" cy="1807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791488" y="987574"/>
            <a:ext cx="5784969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Ukraine &amp;Scy;risis Media Cent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571749"/>
            <a:ext cx="1008112" cy="10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upload.wikimedia.org/wikipedia/en/8/82/TNS_logo_201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571750"/>
            <a:ext cx="999017" cy="99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ukranews.com/uploads/news/2012/04/02/11/96c6fe8645990a05c99ef7b2e6b45493125585d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7734"/>
            <a:ext cx="1923749" cy="1442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3421" y="3865942"/>
            <a:ext cx="24003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43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object 8"/>
          <p:cNvSpPr/>
          <p:nvPr/>
        </p:nvSpPr>
        <p:spPr>
          <a:xfrm>
            <a:off x="5727567" y="566965"/>
            <a:ext cx="2413463" cy="197250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3"/>
          <p:cNvSpPr/>
          <p:nvPr/>
        </p:nvSpPr>
        <p:spPr>
          <a:xfrm>
            <a:off x="5732002" y="3717095"/>
            <a:ext cx="987241" cy="920812"/>
          </a:xfrm>
          <a:custGeom>
            <a:avLst/>
            <a:gdLst/>
            <a:ahLst/>
            <a:cxnLst/>
            <a:rect l="l" t="t" r="r" b="b"/>
            <a:pathLst>
              <a:path w="1451609" h="1451609">
                <a:moveTo>
                  <a:pt x="0" y="1451216"/>
                </a:moveTo>
                <a:lnTo>
                  <a:pt x="1451203" y="1451216"/>
                </a:lnTo>
                <a:lnTo>
                  <a:pt x="1451203" y="0"/>
                </a:lnTo>
                <a:lnTo>
                  <a:pt x="0" y="0"/>
                </a:lnTo>
                <a:lnTo>
                  <a:pt x="0" y="1451216"/>
                </a:lnTo>
                <a:close/>
              </a:path>
            </a:pathLst>
          </a:custGeom>
          <a:solidFill>
            <a:srgbClr val="D9DAD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4"/>
          <p:cNvSpPr/>
          <p:nvPr/>
        </p:nvSpPr>
        <p:spPr>
          <a:xfrm>
            <a:off x="5732002" y="3717095"/>
            <a:ext cx="987241" cy="920812"/>
          </a:xfrm>
          <a:custGeom>
            <a:avLst/>
            <a:gdLst/>
            <a:ahLst/>
            <a:cxnLst/>
            <a:rect l="l" t="t" r="r" b="b"/>
            <a:pathLst>
              <a:path w="1451609" h="1451609">
                <a:moveTo>
                  <a:pt x="0" y="1451216"/>
                </a:moveTo>
                <a:lnTo>
                  <a:pt x="1451203" y="1451216"/>
                </a:lnTo>
                <a:lnTo>
                  <a:pt x="1451203" y="0"/>
                </a:lnTo>
                <a:lnTo>
                  <a:pt x="0" y="0"/>
                </a:lnTo>
                <a:lnTo>
                  <a:pt x="0" y="1451216"/>
                </a:lnTo>
                <a:close/>
              </a:path>
            </a:pathLst>
          </a:custGeom>
          <a:ln w="13042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7"/>
          <p:cNvSpPr/>
          <p:nvPr/>
        </p:nvSpPr>
        <p:spPr>
          <a:xfrm>
            <a:off x="1523514" y="1350755"/>
            <a:ext cx="433591" cy="153744"/>
          </a:xfrm>
          <a:custGeom>
            <a:avLst/>
            <a:gdLst/>
            <a:ahLst/>
            <a:cxnLst/>
            <a:rect l="l" t="t" r="r" b="b"/>
            <a:pathLst>
              <a:path w="637540" h="226060">
                <a:moveTo>
                  <a:pt x="0" y="225577"/>
                </a:moveTo>
                <a:lnTo>
                  <a:pt x="637298" y="225577"/>
                </a:lnTo>
                <a:lnTo>
                  <a:pt x="63729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FEC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"/>
          <p:cNvSpPr/>
          <p:nvPr/>
        </p:nvSpPr>
        <p:spPr>
          <a:xfrm>
            <a:off x="5732002" y="3441236"/>
            <a:ext cx="636136" cy="153744"/>
          </a:xfrm>
          <a:custGeom>
            <a:avLst/>
            <a:gdLst/>
            <a:ahLst/>
            <a:cxnLst/>
            <a:rect l="l" t="t" r="r" b="b"/>
            <a:pathLst>
              <a:path w="935354" h="226060">
                <a:moveTo>
                  <a:pt x="0" y="225577"/>
                </a:moveTo>
                <a:lnTo>
                  <a:pt x="934935" y="225577"/>
                </a:lnTo>
                <a:lnTo>
                  <a:pt x="934935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10"/>
          <p:cNvSpPr/>
          <p:nvPr/>
        </p:nvSpPr>
        <p:spPr>
          <a:xfrm>
            <a:off x="3623029" y="3431692"/>
            <a:ext cx="573515" cy="153744"/>
          </a:xfrm>
          <a:custGeom>
            <a:avLst/>
            <a:gdLst/>
            <a:ahLst/>
            <a:cxnLst/>
            <a:rect l="l" t="t" r="r" b="b"/>
            <a:pathLst>
              <a:path w="843279" h="226060">
                <a:moveTo>
                  <a:pt x="0" y="225577"/>
                </a:moveTo>
                <a:lnTo>
                  <a:pt x="843051" y="225577"/>
                </a:lnTo>
                <a:lnTo>
                  <a:pt x="843051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FEC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11"/>
          <p:cNvSpPr/>
          <p:nvPr/>
        </p:nvSpPr>
        <p:spPr>
          <a:xfrm>
            <a:off x="5739344" y="4342157"/>
            <a:ext cx="573515" cy="153744"/>
          </a:xfrm>
          <a:custGeom>
            <a:avLst/>
            <a:gdLst/>
            <a:ahLst/>
            <a:cxnLst/>
            <a:rect l="l" t="t" r="r" b="b"/>
            <a:pathLst>
              <a:path w="843279" h="226059">
                <a:moveTo>
                  <a:pt x="0" y="225577"/>
                </a:moveTo>
                <a:lnTo>
                  <a:pt x="843051" y="225577"/>
                </a:lnTo>
                <a:lnTo>
                  <a:pt x="843051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FEC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12"/>
          <p:cNvSpPr/>
          <p:nvPr/>
        </p:nvSpPr>
        <p:spPr>
          <a:xfrm>
            <a:off x="2571129" y="4493136"/>
            <a:ext cx="509599" cy="153744"/>
          </a:xfrm>
          <a:custGeom>
            <a:avLst/>
            <a:gdLst/>
            <a:ahLst/>
            <a:cxnLst/>
            <a:rect l="l" t="t" r="r" b="b"/>
            <a:pathLst>
              <a:path w="749300" h="226059">
                <a:moveTo>
                  <a:pt x="0" y="225577"/>
                </a:moveTo>
                <a:lnTo>
                  <a:pt x="748817" y="225577"/>
                </a:lnTo>
                <a:lnTo>
                  <a:pt x="748817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3"/>
          <p:cNvSpPr/>
          <p:nvPr/>
        </p:nvSpPr>
        <p:spPr>
          <a:xfrm>
            <a:off x="1526191" y="2391159"/>
            <a:ext cx="411135" cy="153744"/>
          </a:xfrm>
          <a:custGeom>
            <a:avLst/>
            <a:gdLst/>
            <a:ahLst/>
            <a:cxnLst/>
            <a:rect l="l" t="t" r="r" b="b"/>
            <a:pathLst>
              <a:path w="604519" h="226060">
                <a:moveTo>
                  <a:pt x="0" y="225577"/>
                </a:moveTo>
                <a:lnTo>
                  <a:pt x="604011" y="225577"/>
                </a:lnTo>
                <a:lnTo>
                  <a:pt x="604011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4"/>
          <p:cNvSpPr/>
          <p:nvPr/>
        </p:nvSpPr>
        <p:spPr>
          <a:xfrm>
            <a:off x="1526191" y="3431692"/>
            <a:ext cx="604610" cy="153744"/>
          </a:xfrm>
          <a:custGeom>
            <a:avLst/>
            <a:gdLst/>
            <a:ahLst/>
            <a:cxnLst/>
            <a:rect l="l" t="t" r="r" b="b"/>
            <a:pathLst>
              <a:path w="889000" h="226060">
                <a:moveTo>
                  <a:pt x="0" y="225577"/>
                </a:moveTo>
                <a:lnTo>
                  <a:pt x="888568" y="225577"/>
                </a:lnTo>
                <a:lnTo>
                  <a:pt x="88856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5"/>
          <p:cNvSpPr/>
          <p:nvPr/>
        </p:nvSpPr>
        <p:spPr>
          <a:xfrm>
            <a:off x="1526191" y="4493136"/>
            <a:ext cx="521692" cy="153744"/>
          </a:xfrm>
          <a:custGeom>
            <a:avLst/>
            <a:gdLst/>
            <a:ahLst/>
            <a:cxnLst/>
            <a:rect l="l" t="t" r="r" b="b"/>
            <a:pathLst>
              <a:path w="767080" h="226059">
                <a:moveTo>
                  <a:pt x="0" y="225577"/>
                </a:moveTo>
                <a:lnTo>
                  <a:pt x="766978" y="225577"/>
                </a:lnTo>
                <a:lnTo>
                  <a:pt x="76697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6"/>
          <p:cNvSpPr/>
          <p:nvPr/>
        </p:nvSpPr>
        <p:spPr>
          <a:xfrm>
            <a:off x="2576398" y="2391159"/>
            <a:ext cx="521692" cy="153744"/>
          </a:xfrm>
          <a:custGeom>
            <a:avLst/>
            <a:gdLst/>
            <a:ahLst/>
            <a:cxnLst/>
            <a:rect l="l" t="t" r="r" b="b"/>
            <a:pathLst>
              <a:path w="767080" h="226060">
                <a:moveTo>
                  <a:pt x="0" y="225577"/>
                </a:moveTo>
                <a:lnTo>
                  <a:pt x="766978" y="225577"/>
                </a:lnTo>
                <a:lnTo>
                  <a:pt x="76697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7"/>
          <p:cNvSpPr/>
          <p:nvPr/>
        </p:nvSpPr>
        <p:spPr>
          <a:xfrm>
            <a:off x="2576398" y="3431692"/>
            <a:ext cx="780810" cy="153744"/>
          </a:xfrm>
          <a:custGeom>
            <a:avLst/>
            <a:gdLst/>
            <a:ahLst/>
            <a:cxnLst/>
            <a:rect l="l" t="t" r="r" b="b"/>
            <a:pathLst>
              <a:path w="1148079" h="226060">
                <a:moveTo>
                  <a:pt x="0" y="225577"/>
                </a:moveTo>
                <a:lnTo>
                  <a:pt x="1147724" y="225577"/>
                </a:lnTo>
                <a:lnTo>
                  <a:pt x="1147724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8"/>
          <p:cNvSpPr/>
          <p:nvPr/>
        </p:nvSpPr>
        <p:spPr>
          <a:xfrm>
            <a:off x="4680198" y="3431692"/>
            <a:ext cx="765263" cy="153744"/>
          </a:xfrm>
          <a:custGeom>
            <a:avLst/>
            <a:gdLst/>
            <a:ahLst/>
            <a:cxnLst/>
            <a:rect l="l" t="t" r="r" b="b"/>
            <a:pathLst>
              <a:path w="1125220" h="226060">
                <a:moveTo>
                  <a:pt x="0" y="225577"/>
                </a:moveTo>
                <a:lnTo>
                  <a:pt x="1125232" y="225577"/>
                </a:lnTo>
                <a:lnTo>
                  <a:pt x="1125232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9"/>
          <p:cNvSpPr/>
          <p:nvPr/>
        </p:nvSpPr>
        <p:spPr>
          <a:xfrm>
            <a:off x="4674929" y="2391159"/>
            <a:ext cx="651251" cy="153744"/>
          </a:xfrm>
          <a:custGeom>
            <a:avLst/>
            <a:gdLst/>
            <a:ahLst/>
            <a:cxnLst/>
            <a:rect l="l" t="t" r="r" b="b"/>
            <a:pathLst>
              <a:path w="957579" h="226060">
                <a:moveTo>
                  <a:pt x="0" y="225577"/>
                </a:moveTo>
                <a:lnTo>
                  <a:pt x="957452" y="225577"/>
                </a:lnTo>
                <a:lnTo>
                  <a:pt x="957452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20"/>
          <p:cNvSpPr/>
          <p:nvPr/>
        </p:nvSpPr>
        <p:spPr>
          <a:xfrm>
            <a:off x="2576251" y="1350755"/>
            <a:ext cx="572220" cy="153744"/>
          </a:xfrm>
          <a:custGeom>
            <a:avLst/>
            <a:gdLst/>
            <a:ahLst/>
            <a:cxnLst/>
            <a:rect l="l" t="t" r="r" b="b"/>
            <a:pathLst>
              <a:path w="841375" h="226060">
                <a:moveTo>
                  <a:pt x="0" y="225577"/>
                </a:moveTo>
                <a:lnTo>
                  <a:pt x="841006" y="225577"/>
                </a:lnTo>
                <a:lnTo>
                  <a:pt x="841006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21"/>
          <p:cNvSpPr/>
          <p:nvPr/>
        </p:nvSpPr>
        <p:spPr>
          <a:xfrm>
            <a:off x="3627322" y="1350755"/>
            <a:ext cx="728555" cy="153744"/>
          </a:xfrm>
          <a:custGeom>
            <a:avLst/>
            <a:gdLst/>
            <a:ahLst/>
            <a:cxnLst/>
            <a:rect l="l" t="t" r="r" b="b"/>
            <a:pathLst>
              <a:path w="1071245" h="226060">
                <a:moveTo>
                  <a:pt x="0" y="225577"/>
                </a:moveTo>
                <a:lnTo>
                  <a:pt x="1070889" y="225577"/>
                </a:lnTo>
                <a:lnTo>
                  <a:pt x="1070889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22"/>
          <p:cNvSpPr/>
          <p:nvPr/>
        </p:nvSpPr>
        <p:spPr>
          <a:xfrm>
            <a:off x="4679222" y="1350755"/>
            <a:ext cx="308783" cy="153744"/>
          </a:xfrm>
          <a:custGeom>
            <a:avLst/>
            <a:gdLst/>
            <a:ahLst/>
            <a:cxnLst/>
            <a:rect l="l" t="t" r="r" b="b"/>
            <a:pathLst>
              <a:path w="454025" h="226060">
                <a:moveTo>
                  <a:pt x="0" y="225577"/>
                </a:moveTo>
                <a:lnTo>
                  <a:pt x="453898" y="225577"/>
                </a:lnTo>
                <a:lnTo>
                  <a:pt x="45389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CF1B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23"/>
          <p:cNvSpPr/>
          <p:nvPr/>
        </p:nvSpPr>
        <p:spPr>
          <a:xfrm>
            <a:off x="3629627" y="2391159"/>
            <a:ext cx="521692" cy="153744"/>
          </a:xfrm>
          <a:custGeom>
            <a:avLst/>
            <a:gdLst/>
            <a:ahLst/>
            <a:cxnLst/>
            <a:rect l="l" t="t" r="r" b="b"/>
            <a:pathLst>
              <a:path w="767079" h="226060">
                <a:moveTo>
                  <a:pt x="0" y="225577"/>
                </a:moveTo>
                <a:lnTo>
                  <a:pt x="766978" y="225577"/>
                </a:lnTo>
                <a:lnTo>
                  <a:pt x="766978" y="0"/>
                </a:lnTo>
                <a:lnTo>
                  <a:pt x="0" y="0"/>
                </a:lnTo>
                <a:lnTo>
                  <a:pt x="0" y="225577"/>
                </a:lnTo>
                <a:close/>
              </a:path>
            </a:pathLst>
          </a:custGeom>
          <a:solidFill>
            <a:srgbClr val="CF1B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24"/>
          <p:cNvSpPr txBox="1"/>
          <p:nvPr/>
        </p:nvSpPr>
        <p:spPr>
          <a:xfrm>
            <a:off x="6060815" y="2400193"/>
            <a:ext cx="192611" cy="109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714" spc="-20" dirty="0">
                <a:latin typeface="Arial"/>
                <a:cs typeface="Arial"/>
              </a:rPr>
              <a:t>31%</a:t>
            </a:r>
            <a:endParaRPr sz="714">
              <a:latin typeface="Arial"/>
              <a:cs typeface="Arial"/>
            </a:endParaRPr>
          </a:p>
        </p:txBody>
      </p:sp>
      <p:sp>
        <p:nvSpPr>
          <p:cNvPr id="112" name="object 25"/>
          <p:cNvSpPr txBox="1"/>
          <p:nvPr/>
        </p:nvSpPr>
        <p:spPr>
          <a:xfrm>
            <a:off x="6339721" y="4362579"/>
            <a:ext cx="148993" cy="109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714" spc="-41" dirty="0">
                <a:latin typeface="Arial"/>
                <a:cs typeface="Arial"/>
              </a:rPr>
              <a:t>Х%</a:t>
            </a:r>
            <a:endParaRPr sz="714">
              <a:latin typeface="Arial"/>
              <a:cs typeface="Arial"/>
            </a:endParaRPr>
          </a:p>
        </p:txBody>
      </p:sp>
      <p:sp>
        <p:nvSpPr>
          <p:cNvPr id="113" name="object 26"/>
          <p:cNvSpPr txBox="1"/>
          <p:nvPr/>
        </p:nvSpPr>
        <p:spPr>
          <a:xfrm>
            <a:off x="6265415" y="1359678"/>
            <a:ext cx="192611" cy="1099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714" spc="-20" dirty="0">
                <a:latin typeface="Arial"/>
                <a:cs typeface="Arial"/>
              </a:rPr>
              <a:t>56%</a:t>
            </a:r>
            <a:endParaRPr sz="714">
              <a:latin typeface="Arial"/>
              <a:cs typeface="Arial"/>
            </a:endParaRPr>
          </a:p>
        </p:txBody>
      </p:sp>
      <p:sp>
        <p:nvSpPr>
          <p:cNvPr id="114" name="object 27"/>
          <p:cNvSpPr txBox="1"/>
          <p:nvPr/>
        </p:nvSpPr>
        <p:spPr>
          <a:xfrm>
            <a:off x="5880380" y="1129985"/>
            <a:ext cx="784031" cy="104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lang="uk-UA" sz="680" dirty="0" smtClean="0">
                <a:latin typeface="Arial"/>
                <a:cs typeface="Arial"/>
              </a:rPr>
              <a:t>ДЕРЕГУЛЯЦІЯ</a:t>
            </a:r>
            <a:endParaRPr sz="680" dirty="0">
              <a:latin typeface="Arial"/>
              <a:cs typeface="Arial"/>
            </a:endParaRPr>
          </a:p>
        </p:txBody>
      </p:sp>
      <p:sp>
        <p:nvSpPr>
          <p:cNvPr id="115" name="object 28"/>
          <p:cNvSpPr txBox="1"/>
          <p:nvPr/>
        </p:nvSpPr>
        <p:spPr>
          <a:xfrm>
            <a:off x="5901595" y="2074244"/>
            <a:ext cx="817545" cy="21557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7938" marR="3455" indent="-7938" algn="ctr">
              <a:lnSpc>
                <a:spcPct val="102600"/>
              </a:lnSpc>
            </a:pPr>
            <a:r>
              <a:rPr lang="uk-UA" sz="680" dirty="0" smtClean="0">
                <a:latin typeface="Arial"/>
                <a:cs typeface="Arial"/>
              </a:rPr>
              <a:t>ЕНЕРГО НЕЗАЛЕЖНІСТЬ</a:t>
            </a:r>
            <a:endParaRPr sz="680" dirty="0">
              <a:latin typeface="Arial"/>
              <a:cs typeface="Arial"/>
            </a:endParaRPr>
          </a:p>
        </p:txBody>
      </p:sp>
      <p:sp>
        <p:nvSpPr>
          <p:cNvPr id="116" name="object 29"/>
          <p:cNvSpPr txBox="1"/>
          <p:nvPr/>
        </p:nvSpPr>
        <p:spPr>
          <a:xfrm>
            <a:off x="6028139" y="4174124"/>
            <a:ext cx="411135" cy="104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lang="ru-RU" sz="680" spc="-51" dirty="0" smtClean="0">
                <a:latin typeface="Arial"/>
                <a:cs typeface="Arial"/>
              </a:rPr>
              <a:t>РЕФОРМА</a:t>
            </a:r>
            <a:endParaRPr sz="680" dirty="0">
              <a:latin typeface="Arial"/>
              <a:cs typeface="Arial"/>
            </a:endParaRPr>
          </a:p>
        </p:txBody>
      </p:sp>
      <p:sp>
        <p:nvSpPr>
          <p:cNvPr id="117" name="object 35"/>
          <p:cNvSpPr/>
          <p:nvPr/>
        </p:nvSpPr>
        <p:spPr>
          <a:xfrm>
            <a:off x="4426785" y="4260847"/>
            <a:ext cx="98033" cy="73849"/>
          </a:xfrm>
          <a:custGeom>
            <a:avLst/>
            <a:gdLst/>
            <a:ahLst/>
            <a:cxnLst/>
            <a:rect l="l" t="t" r="r" b="b"/>
            <a:pathLst>
              <a:path w="144145" h="108584">
                <a:moveTo>
                  <a:pt x="0" y="108000"/>
                </a:moveTo>
                <a:lnTo>
                  <a:pt x="144005" y="108000"/>
                </a:lnTo>
                <a:lnTo>
                  <a:pt x="144005" y="0"/>
                </a:lnTo>
                <a:lnTo>
                  <a:pt x="0" y="0"/>
                </a:lnTo>
                <a:lnTo>
                  <a:pt x="0" y="108000"/>
                </a:lnTo>
                <a:close/>
              </a:path>
            </a:pathLst>
          </a:custGeom>
          <a:solidFill>
            <a:srgbClr val="74B84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36"/>
          <p:cNvSpPr/>
          <p:nvPr/>
        </p:nvSpPr>
        <p:spPr>
          <a:xfrm>
            <a:off x="4426785" y="4346391"/>
            <a:ext cx="98033" cy="73849"/>
          </a:xfrm>
          <a:custGeom>
            <a:avLst/>
            <a:gdLst/>
            <a:ahLst/>
            <a:cxnLst/>
            <a:rect l="l" t="t" r="r" b="b"/>
            <a:pathLst>
              <a:path w="144145" h="108584">
                <a:moveTo>
                  <a:pt x="0" y="108000"/>
                </a:moveTo>
                <a:lnTo>
                  <a:pt x="144005" y="108000"/>
                </a:lnTo>
                <a:lnTo>
                  <a:pt x="144005" y="0"/>
                </a:lnTo>
                <a:lnTo>
                  <a:pt x="0" y="0"/>
                </a:lnTo>
                <a:lnTo>
                  <a:pt x="0" y="108000"/>
                </a:lnTo>
                <a:close/>
              </a:path>
            </a:pathLst>
          </a:custGeom>
          <a:solidFill>
            <a:srgbClr val="FEC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37"/>
          <p:cNvSpPr/>
          <p:nvPr/>
        </p:nvSpPr>
        <p:spPr>
          <a:xfrm>
            <a:off x="4426785" y="4431935"/>
            <a:ext cx="98033" cy="73849"/>
          </a:xfrm>
          <a:custGeom>
            <a:avLst/>
            <a:gdLst/>
            <a:ahLst/>
            <a:cxnLst/>
            <a:rect l="l" t="t" r="r" b="b"/>
            <a:pathLst>
              <a:path w="144145" h="108584">
                <a:moveTo>
                  <a:pt x="0" y="108000"/>
                </a:moveTo>
                <a:lnTo>
                  <a:pt x="144005" y="108000"/>
                </a:lnTo>
                <a:lnTo>
                  <a:pt x="144005" y="0"/>
                </a:lnTo>
                <a:lnTo>
                  <a:pt x="0" y="0"/>
                </a:lnTo>
                <a:lnTo>
                  <a:pt x="0" y="108000"/>
                </a:lnTo>
                <a:close/>
              </a:path>
            </a:pathLst>
          </a:custGeom>
          <a:solidFill>
            <a:srgbClr val="CF1B1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38"/>
          <p:cNvSpPr txBox="1"/>
          <p:nvPr/>
        </p:nvSpPr>
        <p:spPr>
          <a:xfrm>
            <a:off x="4556715" y="4273838"/>
            <a:ext cx="688391" cy="24532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lang="uk-UA" sz="476" spc="-34" dirty="0" smtClean="0">
                <a:latin typeface="Arial"/>
                <a:cs typeface="Arial"/>
              </a:rPr>
              <a:t>У графіку</a:t>
            </a:r>
            <a:endParaRPr sz="476" dirty="0">
              <a:latin typeface="Arial"/>
              <a:cs typeface="Arial"/>
            </a:endParaRPr>
          </a:p>
          <a:p>
            <a:pPr marL="8637">
              <a:spcBef>
                <a:spcPts val="102"/>
              </a:spcBef>
            </a:pPr>
            <a:r>
              <a:rPr lang="uk-UA" sz="476" spc="-34" dirty="0" smtClean="0">
                <a:latin typeface="Arial"/>
                <a:cs typeface="Arial"/>
              </a:rPr>
              <a:t>Зона ризику</a:t>
            </a:r>
            <a:endParaRPr sz="476" dirty="0">
              <a:latin typeface="Arial"/>
              <a:cs typeface="Arial"/>
            </a:endParaRPr>
          </a:p>
          <a:p>
            <a:pPr marL="8637">
              <a:spcBef>
                <a:spcPts val="102"/>
              </a:spcBef>
            </a:pPr>
            <a:r>
              <a:rPr lang="uk-UA" sz="476" spc="-24" dirty="0" smtClean="0">
                <a:latin typeface="Arial"/>
                <a:cs typeface="Arial"/>
              </a:rPr>
              <a:t>Поза планом</a:t>
            </a:r>
            <a:endParaRPr sz="476" dirty="0">
              <a:latin typeface="Arial"/>
              <a:cs typeface="Arial"/>
            </a:endParaRPr>
          </a:p>
        </p:txBody>
      </p:sp>
      <p:sp>
        <p:nvSpPr>
          <p:cNvPr id="121" name="object 39"/>
          <p:cNvSpPr/>
          <p:nvPr/>
        </p:nvSpPr>
        <p:spPr>
          <a:xfrm flipV="1">
            <a:off x="7196863" y="2067694"/>
            <a:ext cx="1653587" cy="150114"/>
          </a:xfrm>
          <a:custGeom>
            <a:avLst/>
            <a:gdLst/>
            <a:ahLst/>
            <a:cxnLst/>
            <a:rect l="l" t="t" r="r" b="b"/>
            <a:pathLst>
              <a:path w="1398270">
                <a:moveTo>
                  <a:pt x="0" y="0"/>
                </a:moveTo>
                <a:lnTo>
                  <a:pt x="1398003" y="0"/>
                </a:lnTo>
              </a:path>
            </a:pathLst>
          </a:custGeom>
          <a:ln w="12700">
            <a:solidFill>
              <a:srgbClr val="F7A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41"/>
          <p:cNvSpPr/>
          <p:nvPr/>
        </p:nvSpPr>
        <p:spPr>
          <a:xfrm>
            <a:off x="6998124" y="3524128"/>
            <a:ext cx="0" cy="74281"/>
          </a:xfrm>
          <a:custGeom>
            <a:avLst/>
            <a:gdLst/>
            <a:ahLst/>
            <a:cxnLst/>
            <a:rect l="l" t="t" r="r" b="b"/>
            <a:pathLst>
              <a:path h="109220">
                <a:moveTo>
                  <a:pt x="0" y="0"/>
                </a:moveTo>
                <a:lnTo>
                  <a:pt x="0" y="109016"/>
                </a:lnTo>
              </a:path>
            </a:pathLst>
          </a:custGeom>
          <a:ln w="25984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42"/>
          <p:cNvSpPr/>
          <p:nvPr/>
        </p:nvSpPr>
        <p:spPr>
          <a:xfrm>
            <a:off x="6964049" y="3517197"/>
            <a:ext cx="68235" cy="0"/>
          </a:xfrm>
          <a:custGeom>
            <a:avLst/>
            <a:gdLst/>
            <a:ahLst/>
            <a:cxnLst/>
            <a:rect l="l" t="t" r="r" b="b"/>
            <a:pathLst>
              <a:path w="100329">
                <a:moveTo>
                  <a:pt x="0" y="0"/>
                </a:moveTo>
                <a:lnTo>
                  <a:pt x="100164" y="0"/>
                </a:lnTo>
              </a:path>
            </a:pathLst>
          </a:custGeom>
          <a:ln w="20383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43"/>
          <p:cNvSpPr/>
          <p:nvPr/>
        </p:nvSpPr>
        <p:spPr>
          <a:xfrm>
            <a:off x="7040636" y="3510265"/>
            <a:ext cx="72553" cy="88100"/>
          </a:xfrm>
          <a:custGeom>
            <a:avLst/>
            <a:gdLst/>
            <a:ahLst/>
            <a:cxnLst/>
            <a:rect l="l" t="t" r="r" b="b"/>
            <a:pathLst>
              <a:path w="106679" h="129539">
                <a:moveTo>
                  <a:pt x="31864" y="0"/>
                </a:moveTo>
                <a:lnTo>
                  <a:pt x="0" y="0"/>
                </a:lnTo>
                <a:lnTo>
                  <a:pt x="0" y="129413"/>
                </a:lnTo>
                <a:lnTo>
                  <a:pt x="24841" y="129413"/>
                </a:lnTo>
                <a:lnTo>
                  <a:pt x="24841" y="32626"/>
                </a:lnTo>
                <a:lnTo>
                  <a:pt x="48509" y="32626"/>
                </a:lnTo>
                <a:lnTo>
                  <a:pt x="31864" y="0"/>
                </a:lnTo>
                <a:close/>
              </a:path>
              <a:path w="106679" h="129539">
                <a:moveTo>
                  <a:pt x="48509" y="32626"/>
                </a:moveTo>
                <a:lnTo>
                  <a:pt x="25209" y="32626"/>
                </a:lnTo>
                <a:lnTo>
                  <a:pt x="74714" y="129413"/>
                </a:lnTo>
                <a:lnTo>
                  <a:pt x="106426" y="129413"/>
                </a:lnTo>
                <a:lnTo>
                  <a:pt x="106426" y="96786"/>
                </a:lnTo>
                <a:lnTo>
                  <a:pt x="81241" y="96786"/>
                </a:lnTo>
                <a:lnTo>
                  <a:pt x="48509" y="32626"/>
                </a:lnTo>
                <a:close/>
              </a:path>
              <a:path w="106679" h="129539">
                <a:moveTo>
                  <a:pt x="106426" y="0"/>
                </a:moveTo>
                <a:lnTo>
                  <a:pt x="81572" y="0"/>
                </a:lnTo>
                <a:lnTo>
                  <a:pt x="81572" y="96786"/>
                </a:lnTo>
                <a:lnTo>
                  <a:pt x="106426" y="96786"/>
                </a:lnTo>
                <a:lnTo>
                  <a:pt x="10642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44"/>
          <p:cNvSpPr/>
          <p:nvPr/>
        </p:nvSpPr>
        <p:spPr>
          <a:xfrm>
            <a:off x="7125774" y="3508746"/>
            <a:ext cx="57006" cy="91123"/>
          </a:xfrm>
          <a:custGeom>
            <a:avLst/>
            <a:gdLst/>
            <a:ahLst/>
            <a:cxnLst/>
            <a:rect l="l" t="t" r="r" b="b"/>
            <a:pathLst>
              <a:path w="83820" h="133985">
                <a:moveTo>
                  <a:pt x="4406" y="105486"/>
                </a:moveTo>
                <a:lnTo>
                  <a:pt x="35191" y="133883"/>
                </a:lnTo>
                <a:lnTo>
                  <a:pt x="53819" y="131759"/>
                </a:lnTo>
                <a:lnTo>
                  <a:pt x="69291" y="124956"/>
                </a:lnTo>
                <a:lnTo>
                  <a:pt x="79287" y="113487"/>
                </a:lnTo>
                <a:lnTo>
                  <a:pt x="33731" y="113487"/>
                </a:lnTo>
                <a:lnTo>
                  <a:pt x="26109" y="112915"/>
                </a:lnTo>
                <a:lnTo>
                  <a:pt x="18592" y="111296"/>
                </a:lnTo>
                <a:lnTo>
                  <a:pt x="11314" y="108772"/>
                </a:lnTo>
                <a:lnTo>
                  <a:pt x="4406" y="105486"/>
                </a:lnTo>
                <a:close/>
              </a:path>
              <a:path w="83820" h="133985">
                <a:moveTo>
                  <a:pt x="45211" y="0"/>
                </a:moveTo>
                <a:lnTo>
                  <a:pt x="28530" y="2101"/>
                </a:lnTo>
                <a:lnTo>
                  <a:pt x="14057" y="8894"/>
                </a:lnTo>
                <a:lnTo>
                  <a:pt x="3858" y="21115"/>
                </a:lnTo>
                <a:lnTo>
                  <a:pt x="0" y="39496"/>
                </a:lnTo>
                <a:lnTo>
                  <a:pt x="8860" y="63054"/>
                </a:lnTo>
                <a:lnTo>
                  <a:pt x="28352" y="74964"/>
                </a:lnTo>
                <a:lnTo>
                  <a:pt x="47845" y="83470"/>
                </a:lnTo>
                <a:lnTo>
                  <a:pt x="56705" y="96812"/>
                </a:lnTo>
                <a:lnTo>
                  <a:pt x="54494" y="104352"/>
                </a:lnTo>
                <a:lnTo>
                  <a:pt x="48894" y="109535"/>
                </a:lnTo>
                <a:lnTo>
                  <a:pt x="41457" y="112526"/>
                </a:lnTo>
                <a:lnTo>
                  <a:pt x="33731" y="113487"/>
                </a:lnTo>
                <a:lnTo>
                  <a:pt x="79287" y="113487"/>
                </a:lnTo>
                <a:lnTo>
                  <a:pt x="79857" y="112832"/>
                </a:lnTo>
                <a:lnTo>
                  <a:pt x="83769" y="94741"/>
                </a:lnTo>
                <a:lnTo>
                  <a:pt x="74903" y="70783"/>
                </a:lnTo>
                <a:lnTo>
                  <a:pt x="55397" y="58704"/>
                </a:lnTo>
                <a:lnTo>
                  <a:pt x="35891" y="50556"/>
                </a:lnTo>
                <a:lnTo>
                  <a:pt x="27025" y="38392"/>
                </a:lnTo>
                <a:lnTo>
                  <a:pt x="28960" y="29625"/>
                </a:lnTo>
                <a:lnTo>
                  <a:pt x="33886" y="24096"/>
                </a:lnTo>
                <a:lnTo>
                  <a:pt x="40484" y="21213"/>
                </a:lnTo>
                <a:lnTo>
                  <a:pt x="47434" y="20383"/>
                </a:lnTo>
                <a:lnTo>
                  <a:pt x="74417" y="20383"/>
                </a:lnTo>
                <a:lnTo>
                  <a:pt x="76199" y="4622"/>
                </a:lnTo>
                <a:lnTo>
                  <a:pt x="68909" y="2561"/>
                </a:lnTo>
                <a:lnTo>
                  <a:pt x="61310" y="1120"/>
                </a:lnTo>
                <a:lnTo>
                  <a:pt x="53409" y="275"/>
                </a:lnTo>
                <a:lnTo>
                  <a:pt x="45211" y="0"/>
                </a:lnTo>
                <a:close/>
              </a:path>
              <a:path w="83820" h="133985">
                <a:moveTo>
                  <a:pt x="74417" y="20383"/>
                </a:moveTo>
                <a:lnTo>
                  <a:pt x="47434" y="20383"/>
                </a:lnTo>
                <a:lnTo>
                  <a:pt x="54241" y="20759"/>
                </a:lnTo>
                <a:lnTo>
                  <a:pt x="60963" y="21851"/>
                </a:lnTo>
                <a:lnTo>
                  <a:pt x="67508" y="23603"/>
                </a:lnTo>
                <a:lnTo>
                  <a:pt x="73786" y="25958"/>
                </a:lnTo>
                <a:lnTo>
                  <a:pt x="74417" y="2038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47"/>
          <p:cNvSpPr txBox="1"/>
          <p:nvPr/>
        </p:nvSpPr>
        <p:spPr>
          <a:xfrm>
            <a:off x="4421835" y="4534021"/>
            <a:ext cx="962409" cy="732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476" spc="-61" dirty="0">
                <a:latin typeface="Arial"/>
                <a:cs typeface="Arial"/>
              </a:rPr>
              <a:t>Х% </a:t>
            </a:r>
            <a:r>
              <a:rPr sz="476" dirty="0">
                <a:latin typeface="Arial"/>
                <a:cs typeface="Arial"/>
              </a:rPr>
              <a:t>— </a:t>
            </a:r>
            <a:r>
              <a:rPr lang="uk-UA" sz="476" dirty="0" smtClean="0">
                <a:latin typeface="Arial"/>
                <a:cs typeface="Arial"/>
              </a:rPr>
              <a:t>прогрес </a:t>
            </a:r>
            <a:r>
              <a:rPr lang="uk-UA" sz="476" smtClean="0">
                <a:latin typeface="Arial"/>
                <a:cs typeface="Arial"/>
              </a:rPr>
              <a:t>виконання завдань</a:t>
            </a:r>
            <a:endParaRPr sz="476" dirty="0">
              <a:latin typeface="Arial"/>
              <a:cs typeface="Arial"/>
            </a:endParaRPr>
          </a:p>
        </p:txBody>
      </p:sp>
      <p:sp>
        <p:nvSpPr>
          <p:cNvPr id="127" name="object 48"/>
          <p:cNvSpPr/>
          <p:nvPr/>
        </p:nvSpPr>
        <p:spPr>
          <a:xfrm>
            <a:off x="2063447" y="608710"/>
            <a:ext cx="221978" cy="235366"/>
          </a:xfrm>
          <a:custGeom>
            <a:avLst/>
            <a:gdLst/>
            <a:ahLst/>
            <a:cxnLst/>
            <a:rect l="l" t="t" r="r" b="b"/>
            <a:pathLst>
              <a:path w="326389" h="346075">
                <a:moveTo>
                  <a:pt x="326059" y="0"/>
                </a:moveTo>
                <a:lnTo>
                  <a:pt x="276552" y="3496"/>
                </a:lnTo>
                <a:lnTo>
                  <a:pt x="229280" y="13599"/>
                </a:lnTo>
                <a:lnTo>
                  <a:pt x="184708" y="29845"/>
                </a:lnTo>
                <a:lnTo>
                  <a:pt x="143301" y="51767"/>
                </a:lnTo>
                <a:lnTo>
                  <a:pt x="105523" y="78903"/>
                </a:lnTo>
                <a:lnTo>
                  <a:pt x="71839" y="110786"/>
                </a:lnTo>
                <a:lnTo>
                  <a:pt x="42714" y="146952"/>
                </a:lnTo>
                <a:lnTo>
                  <a:pt x="18613" y="186937"/>
                </a:lnTo>
                <a:lnTo>
                  <a:pt x="0" y="230276"/>
                </a:lnTo>
                <a:lnTo>
                  <a:pt x="326339" y="345846"/>
                </a:lnTo>
                <a:lnTo>
                  <a:pt x="326059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49"/>
          <p:cNvSpPr txBox="1"/>
          <p:nvPr/>
        </p:nvSpPr>
        <p:spPr>
          <a:xfrm>
            <a:off x="1523513" y="566966"/>
            <a:ext cx="987241" cy="933141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31526" algn="r">
              <a:spcBef>
                <a:spcPts val="343"/>
              </a:spcBef>
            </a:pPr>
            <a:r>
              <a:rPr sz="408" b="1" spc="-17" dirty="0">
                <a:latin typeface="Arial"/>
                <a:cs typeface="Arial"/>
              </a:rPr>
              <a:t>19</a:t>
            </a:r>
            <a:r>
              <a:rPr sz="408" b="1" dirty="0">
                <a:latin typeface="Arial"/>
                <a:cs typeface="Arial"/>
              </a:rPr>
              <a:t>,</a:t>
            </a:r>
            <a:r>
              <a:rPr sz="408" b="1" spc="-7" dirty="0">
                <a:latin typeface="Arial"/>
                <a:cs typeface="Arial"/>
              </a:rPr>
              <a:t>6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17"/>
              </a:spcBef>
            </a:pPr>
            <a:endParaRPr sz="442" dirty="0">
              <a:latin typeface="Times New Roman"/>
              <a:cs typeface="Times New Roman"/>
            </a:endParaRPr>
          </a:p>
          <a:p>
            <a:pPr marL="119194"/>
            <a:r>
              <a:rPr lang="uk-UA" sz="680" dirty="0" smtClean="0">
                <a:latin typeface="Arial"/>
                <a:cs typeface="Arial"/>
              </a:rPr>
              <a:t>АНТИКОРУПЦІЙНА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6"/>
              </a:spcBef>
            </a:pPr>
            <a:endParaRPr sz="714" dirty="0">
              <a:latin typeface="Times New Roman"/>
              <a:cs typeface="Times New Roman"/>
            </a:endParaRPr>
          </a:p>
          <a:p>
            <a:pPr marL="103215" algn="ctr"/>
            <a:r>
              <a:rPr sz="714" spc="-20" dirty="0">
                <a:latin typeface="Arial"/>
                <a:cs typeface="Arial"/>
              </a:rPr>
              <a:t>45%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29" name="object 50"/>
          <p:cNvSpPr/>
          <p:nvPr/>
        </p:nvSpPr>
        <p:spPr>
          <a:xfrm>
            <a:off x="3096630" y="3756679"/>
            <a:ext cx="230184" cy="272938"/>
          </a:xfrm>
          <a:custGeom>
            <a:avLst/>
            <a:gdLst/>
            <a:ahLst/>
            <a:cxnLst/>
            <a:rect l="l" t="t" r="r" b="b"/>
            <a:pathLst>
              <a:path w="338454" h="401320">
                <a:moveTo>
                  <a:pt x="338061" y="0"/>
                </a:moveTo>
                <a:lnTo>
                  <a:pt x="291951" y="3098"/>
                </a:lnTo>
                <a:lnTo>
                  <a:pt x="247799" y="12063"/>
                </a:lnTo>
                <a:lnTo>
                  <a:pt x="205997" y="26503"/>
                </a:lnTo>
                <a:lnTo>
                  <a:pt x="166934" y="46028"/>
                </a:lnTo>
                <a:lnTo>
                  <a:pt x="131002" y="70246"/>
                </a:lnTo>
                <a:lnTo>
                  <a:pt x="98593" y="98766"/>
                </a:lnTo>
                <a:lnTo>
                  <a:pt x="70096" y="131197"/>
                </a:lnTo>
                <a:lnTo>
                  <a:pt x="45904" y="167149"/>
                </a:lnTo>
                <a:lnTo>
                  <a:pt x="26408" y="206231"/>
                </a:lnTo>
                <a:lnTo>
                  <a:pt x="11997" y="248050"/>
                </a:lnTo>
                <a:lnTo>
                  <a:pt x="3064" y="292217"/>
                </a:lnTo>
                <a:lnTo>
                  <a:pt x="0" y="338340"/>
                </a:lnTo>
                <a:lnTo>
                  <a:pt x="361" y="354285"/>
                </a:lnTo>
                <a:lnTo>
                  <a:pt x="1436" y="370031"/>
                </a:lnTo>
                <a:lnTo>
                  <a:pt x="3209" y="385566"/>
                </a:lnTo>
                <a:lnTo>
                  <a:pt x="5664" y="400875"/>
                </a:lnTo>
                <a:lnTo>
                  <a:pt x="338340" y="338340"/>
                </a:lnTo>
                <a:lnTo>
                  <a:pt x="338061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51"/>
          <p:cNvSpPr txBox="1"/>
          <p:nvPr/>
        </p:nvSpPr>
        <p:spPr>
          <a:xfrm>
            <a:off x="2575560" y="3722674"/>
            <a:ext cx="987241" cy="908324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3173" rIns="0" bIns="0" rtlCol="0">
            <a:spAutoFit/>
          </a:bodyPr>
          <a:lstStyle/>
          <a:p>
            <a:pPr>
              <a:spcBef>
                <a:spcPts val="24"/>
              </a:spcBef>
            </a:pPr>
            <a:endParaRPr sz="578" dirty="0">
              <a:latin typeface="Times New Roman"/>
              <a:cs typeface="Times New Roman"/>
            </a:endParaRPr>
          </a:p>
          <a:p>
            <a:pPr marR="33685" algn="r"/>
            <a:r>
              <a:rPr sz="408" b="1" dirty="0">
                <a:latin typeface="Arial"/>
                <a:cs typeface="Arial"/>
              </a:rPr>
              <a:t>2</a:t>
            </a:r>
            <a:r>
              <a:rPr sz="408" b="1" spc="3" dirty="0">
                <a:latin typeface="Arial"/>
                <a:cs typeface="Arial"/>
              </a:rPr>
              <a:t>6</a:t>
            </a:r>
            <a:r>
              <a:rPr sz="408" b="1" spc="7" dirty="0">
                <a:latin typeface="Arial"/>
                <a:cs typeface="Arial"/>
              </a:rPr>
              <a:t>,</a:t>
            </a:r>
            <a:r>
              <a:rPr sz="408" b="1" dirty="0">
                <a:latin typeface="Arial"/>
                <a:cs typeface="Arial"/>
              </a:rPr>
              <a:t>5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12"/>
              </a:spcBef>
            </a:pPr>
            <a:endParaRPr sz="340" dirty="0">
              <a:latin typeface="Times New Roman"/>
              <a:cs typeface="Times New Roman"/>
            </a:endParaRPr>
          </a:p>
          <a:p>
            <a:pPr marR="45346" algn="ctr"/>
            <a:r>
              <a:rPr lang="uk-UA" sz="680" spc="-20" dirty="0" smtClean="0">
                <a:latin typeface="Arial"/>
                <a:cs typeface="Arial"/>
              </a:rPr>
              <a:t>ДЕРЖАВНІ </a:t>
            </a:r>
          </a:p>
          <a:p>
            <a:pPr marR="45346" algn="ctr"/>
            <a:r>
              <a:rPr lang="uk-UA" sz="680" spc="-20" dirty="0" smtClean="0">
                <a:latin typeface="Arial"/>
                <a:cs typeface="Arial"/>
              </a:rPr>
              <a:t>ЗАКУПІВЛІ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522123"/>
            <a:r>
              <a:rPr sz="714" spc="-20" dirty="0">
                <a:latin typeface="Arial"/>
                <a:cs typeface="Arial"/>
              </a:rPr>
              <a:t>52%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31" name="object 52"/>
          <p:cNvSpPr/>
          <p:nvPr/>
        </p:nvSpPr>
        <p:spPr>
          <a:xfrm>
            <a:off x="4154758" y="608710"/>
            <a:ext cx="233638" cy="345059"/>
          </a:xfrm>
          <a:custGeom>
            <a:avLst/>
            <a:gdLst/>
            <a:ahLst/>
            <a:cxnLst/>
            <a:rect l="l" t="t" r="r" b="b"/>
            <a:pathLst>
              <a:path w="343535" h="507365">
                <a:moveTo>
                  <a:pt x="343052" y="0"/>
                </a:moveTo>
                <a:lnTo>
                  <a:pt x="296262" y="3146"/>
                </a:lnTo>
                <a:lnTo>
                  <a:pt x="251459" y="12246"/>
                </a:lnTo>
                <a:lnTo>
                  <a:pt x="209040" y="26901"/>
                </a:lnTo>
                <a:lnTo>
                  <a:pt x="169401" y="46715"/>
                </a:lnTo>
                <a:lnTo>
                  <a:pt x="132938" y="71291"/>
                </a:lnTo>
                <a:lnTo>
                  <a:pt x="100050" y="100233"/>
                </a:lnTo>
                <a:lnTo>
                  <a:pt x="71133" y="133143"/>
                </a:lnTo>
                <a:lnTo>
                  <a:pt x="46583" y="169624"/>
                </a:lnTo>
                <a:lnTo>
                  <a:pt x="26798" y="209281"/>
                </a:lnTo>
                <a:lnTo>
                  <a:pt x="12175" y="251716"/>
                </a:lnTo>
                <a:lnTo>
                  <a:pt x="3109" y="296531"/>
                </a:lnTo>
                <a:lnTo>
                  <a:pt x="0" y="343331"/>
                </a:lnTo>
                <a:lnTo>
                  <a:pt x="2731" y="387216"/>
                </a:lnTo>
                <a:lnTo>
                  <a:pt x="10709" y="429382"/>
                </a:lnTo>
                <a:lnTo>
                  <a:pt x="23606" y="469502"/>
                </a:lnTo>
                <a:lnTo>
                  <a:pt x="41097" y="507250"/>
                </a:lnTo>
                <a:lnTo>
                  <a:pt x="343331" y="343331"/>
                </a:lnTo>
                <a:lnTo>
                  <a:pt x="343052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53"/>
          <p:cNvSpPr txBox="1"/>
          <p:nvPr/>
        </p:nvSpPr>
        <p:spPr>
          <a:xfrm>
            <a:off x="3627321" y="566966"/>
            <a:ext cx="987241" cy="933141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23321" algn="r">
              <a:spcBef>
                <a:spcPts val="329"/>
              </a:spcBef>
            </a:pPr>
            <a:r>
              <a:rPr sz="408" b="1" spc="3" dirty="0">
                <a:latin typeface="Arial"/>
                <a:cs typeface="Arial"/>
              </a:rPr>
              <a:t>3</a:t>
            </a:r>
            <a:r>
              <a:rPr sz="408" b="1" spc="7" dirty="0">
                <a:latin typeface="Arial"/>
                <a:cs typeface="Arial"/>
              </a:rPr>
              <a:t>2</a:t>
            </a:r>
            <a:r>
              <a:rPr sz="408" b="1" spc="-14" dirty="0">
                <a:latin typeface="Arial"/>
                <a:cs typeface="Arial"/>
              </a:rPr>
              <a:t>,</a:t>
            </a:r>
            <a:r>
              <a:rPr sz="408" b="1" spc="7" dirty="0">
                <a:latin typeface="Arial"/>
                <a:cs typeface="Arial"/>
              </a:rPr>
              <a:t>9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31"/>
              </a:spcBef>
            </a:pPr>
            <a:endParaRPr sz="442" dirty="0">
              <a:latin typeface="Times New Roman"/>
              <a:cs typeface="Times New Roman"/>
            </a:endParaRPr>
          </a:p>
          <a:p>
            <a:pPr marR="78599" algn="r"/>
            <a:r>
              <a:rPr lang="uk-UA" sz="680" dirty="0" smtClean="0">
                <a:latin typeface="Arial"/>
                <a:cs typeface="Arial"/>
              </a:rPr>
              <a:t>ДЕЦЕНТРАЛІЗАЦІЯ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714" dirty="0">
              <a:latin typeface="Times New Roman"/>
              <a:cs typeface="Times New Roman"/>
            </a:endParaRPr>
          </a:p>
          <a:p>
            <a:pPr marR="47937" algn="r"/>
            <a:r>
              <a:rPr sz="714" spc="-20" dirty="0">
                <a:latin typeface="Arial"/>
                <a:cs typeface="Arial"/>
              </a:rPr>
              <a:t>76%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33" name="object 54"/>
          <p:cNvSpPr/>
          <p:nvPr/>
        </p:nvSpPr>
        <p:spPr>
          <a:xfrm>
            <a:off x="2048272" y="1661491"/>
            <a:ext cx="232775" cy="451298"/>
          </a:xfrm>
          <a:custGeom>
            <a:avLst/>
            <a:gdLst/>
            <a:ahLst/>
            <a:cxnLst/>
            <a:rect l="l" t="t" r="r" b="b"/>
            <a:pathLst>
              <a:path w="342264" h="663575">
                <a:moveTo>
                  <a:pt x="341960" y="0"/>
                </a:moveTo>
                <a:lnTo>
                  <a:pt x="295317" y="3136"/>
                </a:lnTo>
                <a:lnTo>
                  <a:pt x="250655" y="12206"/>
                </a:lnTo>
                <a:lnTo>
                  <a:pt x="208370" y="26814"/>
                </a:lnTo>
                <a:lnTo>
                  <a:pt x="168857" y="46564"/>
                </a:lnTo>
                <a:lnTo>
                  <a:pt x="132511" y="71062"/>
                </a:lnTo>
                <a:lnTo>
                  <a:pt x="99728" y="99910"/>
                </a:lnTo>
                <a:lnTo>
                  <a:pt x="70903" y="132715"/>
                </a:lnTo>
                <a:lnTo>
                  <a:pt x="46433" y="169081"/>
                </a:lnTo>
                <a:lnTo>
                  <a:pt x="26711" y="208611"/>
                </a:lnTo>
                <a:lnTo>
                  <a:pt x="12135" y="250912"/>
                </a:lnTo>
                <a:lnTo>
                  <a:pt x="3099" y="295586"/>
                </a:lnTo>
                <a:lnTo>
                  <a:pt x="0" y="342239"/>
                </a:lnTo>
                <a:lnTo>
                  <a:pt x="3343" y="390671"/>
                </a:lnTo>
                <a:lnTo>
                  <a:pt x="13077" y="436951"/>
                </a:lnTo>
                <a:lnTo>
                  <a:pt x="28758" y="480634"/>
                </a:lnTo>
                <a:lnTo>
                  <a:pt x="49942" y="521278"/>
                </a:lnTo>
                <a:lnTo>
                  <a:pt x="76186" y="558438"/>
                </a:lnTo>
                <a:lnTo>
                  <a:pt x="107046" y="591673"/>
                </a:lnTo>
                <a:lnTo>
                  <a:pt x="142079" y="620537"/>
                </a:lnTo>
                <a:lnTo>
                  <a:pt x="180839" y="644589"/>
                </a:lnTo>
                <a:lnTo>
                  <a:pt x="222885" y="663384"/>
                </a:lnTo>
                <a:lnTo>
                  <a:pt x="342239" y="342239"/>
                </a:lnTo>
                <a:lnTo>
                  <a:pt x="341960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55"/>
          <p:cNvSpPr txBox="1"/>
          <p:nvPr/>
        </p:nvSpPr>
        <p:spPr>
          <a:xfrm>
            <a:off x="1523660" y="1618866"/>
            <a:ext cx="987241" cy="926491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3258" rIns="0" bIns="0" rtlCol="0">
            <a:spAutoFit/>
          </a:bodyPr>
          <a:lstStyle/>
          <a:p>
            <a:pPr>
              <a:spcBef>
                <a:spcPts val="25"/>
              </a:spcBef>
            </a:pPr>
            <a:endParaRPr sz="510" dirty="0">
              <a:latin typeface="Times New Roman"/>
              <a:cs typeface="Times New Roman"/>
            </a:endParaRPr>
          </a:p>
          <a:p>
            <a:pPr marR="22457" algn="r"/>
            <a:r>
              <a:rPr sz="408" b="1" spc="14" dirty="0">
                <a:latin typeface="Arial"/>
                <a:cs typeface="Arial"/>
              </a:rPr>
              <a:t>4</a:t>
            </a:r>
            <a:r>
              <a:rPr sz="408" b="1" spc="10" dirty="0">
                <a:latin typeface="Arial"/>
                <a:cs typeface="Arial"/>
              </a:rPr>
              <a:t>4,</a:t>
            </a:r>
            <a:r>
              <a:rPr sz="408" b="1" spc="14" dirty="0">
                <a:latin typeface="Arial"/>
                <a:cs typeface="Arial"/>
              </a:rPr>
              <a:t>3%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12"/>
              </a:spcBef>
            </a:pPr>
            <a:endParaRPr sz="510" dirty="0">
              <a:latin typeface="Times New Roman"/>
              <a:cs typeface="Times New Roman"/>
            </a:endParaRPr>
          </a:p>
          <a:p>
            <a:pPr marL="139060" marR="134741" algn="ctr">
              <a:lnSpc>
                <a:spcPct val="102699"/>
              </a:lnSpc>
            </a:pPr>
            <a:r>
              <a:rPr lang="uk-UA" sz="680" dirty="0" smtClean="0">
                <a:latin typeface="Arial"/>
                <a:cs typeface="Arial"/>
              </a:rPr>
              <a:t>ПРАВООХОРОННА СИСТЕМА</a:t>
            </a:r>
            <a:endParaRPr sz="680" dirty="0">
              <a:latin typeface="Arial"/>
              <a:cs typeface="Arial"/>
            </a:endParaRPr>
          </a:p>
          <a:p>
            <a:pPr marL="68234" algn="ctr">
              <a:spcBef>
                <a:spcPts val="483"/>
              </a:spcBef>
            </a:pPr>
            <a:r>
              <a:rPr sz="714" spc="-20" dirty="0">
                <a:latin typeface="Arial"/>
                <a:cs typeface="Arial"/>
              </a:rPr>
              <a:t>41%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35" name="object 56"/>
          <p:cNvSpPr txBox="1"/>
          <p:nvPr/>
        </p:nvSpPr>
        <p:spPr>
          <a:xfrm>
            <a:off x="6522443" y="646619"/>
            <a:ext cx="170586" cy="62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408" b="1" spc="7" dirty="0">
                <a:latin typeface="Arial"/>
                <a:cs typeface="Arial"/>
              </a:rPr>
              <a:t>2</a:t>
            </a:r>
            <a:r>
              <a:rPr sz="408" b="1" spc="10" dirty="0">
                <a:latin typeface="Arial"/>
                <a:cs typeface="Arial"/>
              </a:rPr>
              <a:t>4</a:t>
            </a:r>
            <a:r>
              <a:rPr sz="408" b="1" spc="7" dirty="0">
                <a:latin typeface="Arial"/>
                <a:cs typeface="Arial"/>
              </a:rPr>
              <a:t>,6%</a:t>
            </a:r>
            <a:endParaRPr sz="408">
              <a:latin typeface="Arial"/>
              <a:cs typeface="Arial"/>
            </a:endParaRPr>
          </a:p>
        </p:txBody>
      </p:sp>
      <p:sp>
        <p:nvSpPr>
          <p:cNvPr id="136" name="object 57"/>
          <p:cNvSpPr/>
          <p:nvPr/>
        </p:nvSpPr>
        <p:spPr>
          <a:xfrm>
            <a:off x="4210079" y="1661499"/>
            <a:ext cx="190884" cy="235366"/>
          </a:xfrm>
          <a:custGeom>
            <a:avLst/>
            <a:gdLst/>
            <a:ahLst/>
            <a:cxnLst/>
            <a:rect l="l" t="t" r="r" b="b"/>
            <a:pathLst>
              <a:path w="280670" h="346075">
                <a:moveTo>
                  <a:pt x="280022" y="0"/>
                </a:moveTo>
                <a:lnTo>
                  <a:pt x="231355" y="3380"/>
                </a:lnTo>
                <a:lnTo>
                  <a:pt x="184841" y="13150"/>
                </a:lnTo>
                <a:lnTo>
                  <a:pt x="140920" y="28869"/>
                </a:lnTo>
                <a:lnTo>
                  <a:pt x="100034" y="50096"/>
                </a:lnTo>
                <a:lnTo>
                  <a:pt x="62624" y="76388"/>
                </a:lnTo>
                <a:lnTo>
                  <a:pt x="29132" y="107305"/>
                </a:lnTo>
                <a:lnTo>
                  <a:pt x="0" y="142405"/>
                </a:lnTo>
                <a:lnTo>
                  <a:pt x="280301" y="345655"/>
                </a:lnTo>
                <a:lnTo>
                  <a:pt x="280022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58"/>
          <p:cNvSpPr txBox="1"/>
          <p:nvPr/>
        </p:nvSpPr>
        <p:spPr>
          <a:xfrm>
            <a:off x="3627460" y="1618865"/>
            <a:ext cx="987241" cy="927847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1807" rIns="0" bIns="0" rtlCol="0">
            <a:spAutoFit/>
          </a:bodyPr>
          <a:lstStyle/>
          <a:p>
            <a:pPr>
              <a:spcBef>
                <a:spcPts val="14"/>
              </a:spcBef>
            </a:pPr>
            <a:endParaRPr sz="544" dirty="0">
              <a:latin typeface="Times New Roman"/>
              <a:cs typeface="Times New Roman"/>
            </a:endParaRPr>
          </a:p>
          <a:p>
            <a:pPr marR="22889" algn="r"/>
            <a:r>
              <a:rPr sz="408" b="1" spc="-17" dirty="0">
                <a:latin typeface="Arial"/>
                <a:cs typeface="Arial"/>
              </a:rPr>
              <a:t>1</a:t>
            </a:r>
            <a:r>
              <a:rPr sz="408" b="1" spc="3" dirty="0">
                <a:latin typeface="Arial"/>
                <a:cs typeface="Arial"/>
              </a:rPr>
              <a:t>6</a:t>
            </a:r>
            <a:r>
              <a:rPr sz="408" b="1" spc="-31" dirty="0">
                <a:latin typeface="Arial"/>
                <a:cs typeface="Arial"/>
              </a:rPr>
              <a:t>,</a:t>
            </a:r>
            <a:r>
              <a:rPr sz="408" b="1" spc="-14" dirty="0">
                <a:latin typeface="Arial"/>
                <a:cs typeface="Arial"/>
              </a:rPr>
              <a:t>1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23"/>
              </a:spcBef>
            </a:pPr>
            <a:endParaRPr sz="408" dirty="0">
              <a:latin typeface="Times New Roman"/>
              <a:cs typeface="Times New Roman"/>
            </a:endParaRPr>
          </a:p>
          <a:p>
            <a:pPr algn="ctr"/>
            <a:r>
              <a:rPr lang="uk-UA" sz="680" dirty="0" smtClean="0">
                <a:latin typeface="Arial"/>
                <a:cs typeface="Arial"/>
              </a:rPr>
              <a:t>ОХОРОНА ЗДОРОВ</a:t>
            </a:r>
            <a:r>
              <a:rPr lang="en-US" sz="680" dirty="0" smtClean="0">
                <a:latin typeface="Arial"/>
                <a:cs typeface="Arial"/>
              </a:rPr>
              <a:t>’</a:t>
            </a:r>
            <a:r>
              <a:rPr lang="uk-UA" sz="680" dirty="0" smtClean="0">
                <a:latin typeface="Arial"/>
                <a:cs typeface="Arial"/>
              </a:rPr>
              <a:t>Я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4"/>
              </a:spcBef>
            </a:pPr>
            <a:endParaRPr sz="816" dirty="0">
              <a:latin typeface="Times New Roman"/>
              <a:cs typeface="Times New Roman"/>
            </a:endParaRPr>
          </a:p>
          <a:p>
            <a:pPr marL="539398"/>
            <a:r>
              <a:rPr sz="714" spc="-20" dirty="0">
                <a:latin typeface="Arial"/>
                <a:cs typeface="Arial"/>
              </a:rPr>
              <a:t>55%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38" name="object 59"/>
          <p:cNvSpPr/>
          <p:nvPr/>
        </p:nvSpPr>
        <p:spPr>
          <a:xfrm>
            <a:off x="5208998" y="1661490"/>
            <a:ext cx="228888" cy="229320"/>
          </a:xfrm>
          <a:custGeom>
            <a:avLst/>
            <a:gdLst/>
            <a:ahLst/>
            <a:cxnLst/>
            <a:rect l="l" t="t" r="r" b="b"/>
            <a:pathLst>
              <a:path w="336550" h="337185">
                <a:moveTo>
                  <a:pt x="335800" y="0"/>
                </a:moveTo>
                <a:lnTo>
                  <a:pt x="287758" y="3385"/>
                </a:lnTo>
                <a:lnTo>
                  <a:pt x="241876" y="13159"/>
                </a:lnTo>
                <a:lnTo>
                  <a:pt x="198601" y="28874"/>
                </a:lnTo>
                <a:lnTo>
                  <a:pt x="158381" y="50084"/>
                </a:lnTo>
                <a:lnTo>
                  <a:pt x="121664" y="76339"/>
                </a:lnTo>
                <a:lnTo>
                  <a:pt x="88897" y="107192"/>
                </a:lnTo>
                <a:lnTo>
                  <a:pt x="60529" y="142197"/>
                </a:lnTo>
                <a:lnTo>
                  <a:pt x="37008" y="180904"/>
                </a:lnTo>
                <a:lnTo>
                  <a:pt x="18781" y="222867"/>
                </a:lnTo>
                <a:lnTo>
                  <a:pt x="6295" y="267638"/>
                </a:lnTo>
                <a:lnTo>
                  <a:pt x="0" y="314769"/>
                </a:lnTo>
                <a:lnTo>
                  <a:pt x="336080" y="336778"/>
                </a:lnTo>
                <a:lnTo>
                  <a:pt x="335800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60"/>
          <p:cNvSpPr txBox="1"/>
          <p:nvPr/>
        </p:nvSpPr>
        <p:spPr>
          <a:xfrm>
            <a:off x="4679360" y="1618865"/>
            <a:ext cx="987241" cy="926757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727" rIns="0" bIns="0" rtlCol="0">
            <a:spAutoFit/>
          </a:bodyPr>
          <a:lstStyle/>
          <a:p>
            <a:pPr>
              <a:spcBef>
                <a:spcPts val="5"/>
              </a:spcBef>
            </a:pPr>
            <a:endParaRPr sz="510" dirty="0">
              <a:latin typeface="Times New Roman"/>
              <a:cs typeface="Times New Roman"/>
            </a:endParaRPr>
          </a:p>
          <a:p>
            <a:pPr marR="33253" algn="r"/>
            <a:r>
              <a:rPr sz="408" b="1" spc="3" dirty="0">
                <a:latin typeface="Arial"/>
                <a:cs typeface="Arial"/>
              </a:rPr>
              <a:t>23</a:t>
            </a:r>
            <a:r>
              <a:rPr sz="408" b="1" spc="7" dirty="0">
                <a:latin typeface="Arial"/>
                <a:cs typeface="Arial"/>
              </a:rPr>
              <a:t>,</a:t>
            </a:r>
            <a:r>
              <a:rPr sz="408" b="1" spc="14" dirty="0">
                <a:latin typeface="Arial"/>
                <a:cs typeface="Arial"/>
              </a:rPr>
              <a:t>5%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32"/>
              </a:spcBef>
            </a:pPr>
            <a:endParaRPr sz="442" dirty="0">
              <a:latin typeface="Times New Roman"/>
              <a:cs typeface="Times New Roman"/>
            </a:endParaRPr>
          </a:p>
          <a:p>
            <a:pPr algn="ctr"/>
            <a:r>
              <a:rPr lang="uk-UA" sz="680" spc="-44" dirty="0" smtClean="0">
                <a:latin typeface="Arial"/>
                <a:cs typeface="Arial"/>
              </a:rPr>
              <a:t>ПОДАТКОВА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4"/>
              </a:spcBef>
            </a:pPr>
            <a:endParaRPr sz="816" dirty="0">
              <a:latin typeface="Times New Roman"/>
              <a:cs typeface="Times New Roman"/>
            </a:endParaRPr>
          </a:p>
          <a:p>
            <a:pPr marR="130855" algn="r"/>
            <a:r>
              <a:rPr sz="714" spc="-20" dirty="0">
                <a:latin typeface="Arial"/>
                <a:cs typeface="Arial"/>
              </a:rPr>
              <a:t>69%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40" name="object 61"/>
          <p:cNvSpPr/>
          <p:nvPr/>
        </p:nvSpPr>
        <p:spPr>
          <a:xfrm>
            <a:off x="5208851" y="608709"/>
            <a:ext cx="228888" cy="229320"/>
          </a:xfrm>
          <a:custGeom>
            <a:avLst/>
            <a:gdLst/>
            <a:ahLst/>
            <a:cxnLst/>
            <a:rect l="l" t="t" r="r" b="b"/>
            <a:pathLst>
              <a:path w="336550" h="337184">
                <a:moveTo>
                  <a:pt x="335800" y="0"/>
                </a:moveTo>
                <a:lnTo>
                  <a:pt x="287758" y="3385"/>
                </a:lnTo>
                <a:lnTo>
                  <a:pt x="241876" y="13159"/>
                </a:lnTo>
                <a:lnTo>
                  <a:pt x="198601" y="28874"/>
                </a:lnTo>
                <a:lnTo>
                  <a:pt x="158381" y="50084"/>
                </a:lnTo>
                <a:lnTo>
                  <a:pt x="121664" y="76339"/>
                </a:lnTo>
                <a:lnTo>
                  <a:pt x="88897" y="107192"/>
                </a:lnTo>
                <a:lnTo>
                  <a:pt x="60529" y="142197"/>
                </a:lnTo>
                <a:lnTo>
                  <a:pt x="37008" y="180904"/>
                </a:lnTo>
                <a:lnTo>
                  <a:pt x="18781" y="222867"/>
                </a:lnTo>
                <a:lnTo>
                  <a:pt x="6295" y="267638"/>
                </a:lnTo>
                <a:lnTo>
                  <a:pt x="0" y="314769"/>
                </a:lnTo>
                <a:lnTo>
                  <a:pt x="336080" y="336778"/>
                </a:lnTo>
                <a:lnTo>
                  <a:pt x="335800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62"/>
          <p:cNvSpPr txBox="1"/>
          <p:nvPr/>
        </p:nvSpPr>
        <p:spPr>
          <a:xfrm>
            <a:off x="4679222" y="566965"/>
            <a:ext cx="987241" cy="925766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27207" algn="r">
              <a:spcBef>
                <a:spcPts val="303"/>
              </a:spcBef>
            </a:pPr>
            <a:r>
              <a:rPr sz="408" b="1" spc="3" dirty="0">
                <a:latin typeface="Arial"/>
                <a:cs typeface="Arial"/>
              </a:rPr>
              <a:t>23</a:t>
            </a:r>
            <a:r>
              <a:rPr sz="408" b="1" spc="7" dirty="0">
                <a:latin typeface="Arial"/>
                <a:cs typeface="Arial"/>
              </a:rPr>
              <a:t>,</a:t>
            </a:r>
            <a:r>
              <a:rPr sz="408" b="1" spc="14" dirty="0">
                <a:latin typeface="Arial"/>
                <a:cs typeface="Arial"/>
              </a:rPr>
              <a:t>5%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tabLst>
                <a:tab pos="180975" algn="l"/>
              </a:tabLst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tabLst>
                <a:tab pos="180975" algn="l"/>
              </a:tabLst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tabLst>
                <a:tab pos="177800" algn="l"/>
              </a:tabLst>
            </a:pPr>
            <a:endParaRPr sz="408" dirty="0" smtClean="0">
              <a:latin typeface="Times New Roman"/>
              <a:cs typeface="Times New Roman"/>
            </a:endParaRPr>
          </a:p>
          <a:p>
            <a:pPr marR="226728" algn="ctr">
              <a:lnSpc>
                <a:spcPct val="102699"/>
              </a:lnSpc>
              <a:tabLst>
                <a:tab pos="177800" algn="l"/>
              </a:tabLst>
            </a:pPr>
            <a:r>
              <a:rPr lang="uk-UA" sz="630" dirty="0" smtClean="0">
                <a:latin typeface="Arial"/>
                <a:cs typeface="Arial"/>
              </a:rPr>
              <a:t>ДЕРЖАВНЕ УПРАВЛІННЯ</a:t>
            </a:r>
            <a:endParaRPr lang="ru-RU" sz="630" dirty="0" smtClean="0">
              <a:latin typeface="Arial"/>
              <a:cs typeface="Arial"/>
            </a:endParaRPr>
          </a:p>
          <a:p>
            <a:pPr marL="1588" marR="226728" indent="-1588" algn="ctr">
              <a:lnSpc>
                <a:spcPct val="102699"/>
              </a:lnSpc>
            </a:pPr>
            <a:endParaRPr sz="630" dirty="0">
              <a:latin typeface="Arial"/>
              <a:cs typeface="Arial"/>
            </a:endParaRPr>
          </a:p>
          <a:p>
            <a:pPr marR="140356" algn="ctr">
              <a:spcBef>
                <a:spcPts val="316"/>
              </a:spcBef>
            </a:pPr>
            <a:r>
              <a:rPr sz="714" spc="-20" dirty="0" smtClean="0">
                <a:latin typeface="Arial"/>
                <a:cs typeface="Arial"/>
              </a:rPr>
              <a:t>33</a:t>
            </a:r>
            <a:r>
              <a:rPr sz="714" spc="-20" dirty="0">
                <a:latin typeface="Arial"/>
                <a:cs typeface="Arial"/>
              </a:rPr>
              <a:t>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42" name="object 63"/>
          <p:cNvSpPr/>
          <p:nvPr/>
        </p:nvSpPr>
        <p:spPr>
          <a:xfrm>
            <a:off x="6312859" y="2704770"/>
            <a:ext cx="228888" cy="229320"/>
          </a:xfrm>
          <a:custGeom>
            <a:avLst/>
            <a:gdLst/>
            <a:ahLst/>
            <a:cxnLst/>
            <a:rect l="l" t="t" r="r" b="b"/>
            <a:pathLst>
              <a:path w="336550" h="337185">
                <a:moveTo>
                  <a:pt x="335800" y="0"/>
                </a:moveTo>
                <a:lnTo>
                  <a:pt x="287758" y="3385"/>
                </a:lnTo>
                <a:lnTo>
                  <a:pt x="241876" y="13159"/>
                </a:lnTo>
                <a:lnTo>
                  <a:pt x="198601" y="28874"/>
                </a:lnTo>
                <a:lnTo>
                  <a:pt x="158381" y="50084"/>
                </a:lnTo>
                <a:lnTo>
                  <a:pt x="121664" y="76339"/>
                </a:lnTo>
                <a:lnTo>
                  <a:pt x="88897" y="107192"/>
                </a:lnTo>
                <a:lnTo>
                  <a:pt x="60529" y="142197"/>
                </a:lnTo>
                <a:lnTo>
                  <a:pt x="37008" y="180904"/>
                </a:lnTo>
                <a:lnTo>
                  <a:pt x="18781" y="222867"/>
                </a:lnTo>
                <a:lnTo>
                  <a:pt x="6295" y="267638"/>
                </a:lnTo>
                <a:lnTo>
                  <a:pt x="0" y="314769"/>
                </a:lnTo>
                <a:lnTo>
                  <a:pt x="336080" y="336778"/>
                </a:lnTo>
                <a:lnTo>
                  <a:pt x="335800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64"/>
          <p:cNvSpPr txBox="1"/>
          <p:nvPr/>
        </p:nvSpPr>
        <p:spPr>
          <a:xfrm>
            <a:off x="5732002" y="2670765"/>
            <a:ext cx="987241" cy="908454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3302" rIns="0" bIns="0" rtlCol="0">
            <a:spAutoFit/>
          </a:bodyPr>
          <a:lstStyle/>
          <a:p>
            <a:pPr>
              <a:spcBef>
                <a:spcPts val="26"/>
              </a:spcBef>
            </a:pPr>
            <a:endParaRPr sz="578" dirty="0">
              <a:latin typeface="Times New Roman"/>
              <a:cs typeface="Times New Roman"/>
            </a:endParaRPr>
          </a:p>
          <a:p>
            <a:pPr marR="21593" algn="r"/>
            <a:r>
              <a:rPr sz="408" b="1" spc="7" dirty="0">
                <a:latin typeface="Arial"/>
                <a:cs typeface="Arial"/>
              </a:rPr>
              <a:t>24%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10"/>
              </a:spcBef>
            </a:pPr>
            <a:endParaRPr sz="340" dirty="0">
              <a:latin typeface="Times New Roman"/>
              <a:cs typeface="Times New Roman"/>
            </a:endParaRPr>
          </a:p>
          <a:p>
            <a:pPr marR="54847" algn="ctr"/>
            <a:r>
              <a:rPr lang="uk-UA" sz="680" dirty="0" smtClean="0">
                <a:latin typeface="Arial"/>
                <a:cs typeface="Arial"/>
              </a:rPr>
              <a:t>ФІНАНСОВИЙ СЕКТОР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650386"/>
            <a:r>
              <a:rPr sz="714" spc="-20" dirty="0">
                <a:latin typeface="Arial"/>
                <a:cs typeface="Arial"/>
              </a:rPr>
              <a:t>69%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44" name="object 65"/>
          <p:cNvSpPr/>
          <p:nvPr/>
        </p:nvSpPr>
        <p:spPr>
          <a:xfrm>
            <a:off x="4185186" y="2695649"/>
            <a:ext cx="230184" cy="272938"/>
          </a:xfrm>
          <a:custGeom>
            <a:avLst/>
            <a:gdLst/>
            <a:ahLst/>
            <a:cxnLst/>
            <a:rect l="l" t="t" r="r" b="b"/>
            <a:pathLst>
              <a:path w="338454" h="401320">
                <a:moveTo>
                  <a:pt x="338061" y="0"/>
                </a:moveTo>
                <a:lnTo>
                  <a:pt x="291951" y="3098"/>
                </a:lnTo>
                <a:lnTo>
                  <a:pt x="247799" y="12063"/>
                </a:lnTo>
                <a:lnTo>
                  <a:pt x="205997" y="26503"/>
                </a:lnTo>
                <a:lnTo>
                  <a:pt x="166934" y="46028"/>
                </a:lnTo>
                <a:lnTo>
                  <a:pt x="131002" y="70246"/>
                </a:lnTo>
                <a:lnTo>
                  <a:pt x="98593" y="98766"/>
                </a:lnTo>
                <a:lnTo>
                  <a:pt x="70096" y="131197"/>
                </a:lnTo>
                <a:lnTo>
                  <a:pt x="45904" y="167149"/>
                </a:lnTo>
                <a:lnTo>
                  <a:pt x="26408" y="206231"/>
                </a:lnTo>
                <a:lnTo>
                  <a:pt x="11997" y="248050"/>
                </a:lnTo>
                <a:lnTo>
                  <a:pt x="3064" y="292217"/>
                </a:lnTo>
                <a:lnTo>
                  <a:pt x="0" y="338340"/>
                </a:lnTo>
                <a:lnTo>
                  <a:pt x="361" y="354285"/>
                </a:lnTo>
                <a:lnTo>
                  <a:pt x="1436" y="370031"/>
                </a:lnTo>
                <a:lnTo>
                  <a:pt x="3209" y="385566"/>
                </a:lnTo>
                <a:lnTo>
                  <a:pt x="5664" y="400875"/>
                </a:lnTo>
                <a:lnTo>
                  <a:pt x="338340" y="338340"/>
                </a:lnTo>
                <a:lnTo>
                  <a:pt x="338061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66"/>
          <p:cNvSpPr txBox="1"/>
          <p:nvPr/>
        </p:nvSpPr>
        <p:spPr>
          <a:xfrm>
            <a:off x="3627460" y="2670766"/>
            <a:ext cx="987241" cy="911813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4787" rIns="0" bIns="0" rtlCol="0">
            <a:spAutoFit/>
          </a:bodyPr>
          <a:lstStyle/>
          <a:p>
            <a:pPr>
              <a:spcBef>
                <a:spcPts val="37"/>
              </a:spcBef>
            </a:pPr>
            <a:endParaRPr sz="544" dirty="0">
              <a:latin typeface="Times New Roman"/>
              <a:cs typeface="Times New Roman"/>
            </a:endParaRPr>
          </a:p>
          <a:p>
            <a:pPr marR="36277" algn="r"/>
            <a:r>
              <a:rPr sz="408" b="1" spc="3" dirty="0">
                <a:latin typeface="Arial"/>
                <a:cs typeface="Arial"/>
              </a:rPr>
              <a:t>2</a:t>
            </a:r>
            <a:r>
              <a:rPr sz="408" b="1" spc="14" dirty="0">
                <a:latin typeface="Arial"/>
                <a:cs typeface="Arial"/>
              </a:rPr>
              <a:t>8%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algn="ctr">
              <a:spcBef>
                <a:spcPts val="323"/>
              </a:spcBef>
            </a:pPr>
            <a:r>
              <a:rPr lang="uk-UA" sz="680" dirty="0" smtClean="0">
                <a:latin typeface="Arial"/>
                <a:cs typeface="Arial"/>
              </a:rPr>
              <a:t>ОСВІТА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29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590357"/>
            <a:r>
              <a:rPr sz="714" spc="-20" dirty="0">
                <a:latin typeface="Arial"/>
                <a:cs typeface="Arial"/>
              </a:rPr>
              <a:t>59%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46" name="object 67"/>
          <p:cNvSpPr txBox="1"/>
          <p:nvPr/>
        </p:nvSpPr>
        <p:spPr>
          <a:xfrm>
            <a:off x="6525233" y="1707544"/>
            <a:ext cx="168859" cy="6277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408" b="1" dirty="0">
                <a:latin typeface="Arial"/>
                <a:cs typeface="Arial"/>
              </a:rPr>
              <a:t>2</a:t>
            </a:r>
            <a:r>
              <a:rPr sz="408" b="1" spc="3" dirty="0">
                <a:latin typeface="Arial"/>
                <a:cs typeface="Arial"/>
              </a:rPr>
              <a:t>6</a:t>
            </a:r>
            <a:r>
              <a:rPr sz="408" b="1" spc="7" dirty="0">
                <a:latin typeface="Arial"/>
                <a:cs typeface="Arial"/>
              </a:rPr>
              <a:t>,6%</a:t>
            </a:r>
            <a:endParaRPr sz="408">
              <a:latin typeface="Arial"/>
              <a:cs typeface="Arial"/>
            </a:endParaRPr>
          </a:p>
        </p:txBody>
      </p:sp>
      <p:sp>
        <p:nvSpPr>
          <p:cNvPr id="147" name="object 68"/>
          <p:cNvSpPr/>
          <p:nvPr/>
        </p:nvSpPr>
        <p:spPr>
          <a:xfrm>
            <a:off x="5204368" y="2695649"/>
            <a:ext cx="221978" cy="235366"/>
          </a:xfrm>
          <a:custGeom>
            <a:avLst/>
            <a:gdLst/>
            <a:ahLst/>
            <a:cxnLst/>
            <a:rect l="l" t="t" r="r" b="b"/>
            <a:pathLst>
              <a:path w="326390" h="346075">
                <a:moveTo>
                  <a:pt x="326059" y="0"/>
                </a:moveTo>
                <a:lnTo>
                  <a:pt x="276552" y="3496"/>
                </a:lnTo>
                <a:lnTo>
                  <a:pt x="229280" y="13599"/>
                </a:lnTo>
                <a:lnTo>
                  <a:pt x="184708" y="29845"/>
                </a:lnTo>
                <a:lnTo>
                  <a:pt x="143301" y="51767"/>
                </a:lnTo>
                <a:lnTo>
                  <a:pt x="105523" y="78903"/>
                </a:lnTo>
                <a:lnTo>
                  <a:pt x="71839" y="110786"/>
                </a:lnTo>
                <a:lnTo>
                  <a:pt x="42714" y="146952"/>
                </a:lnTo>
                <a:lnTo>
                  <a:pt x="18613" y="186937"/>
                </a:lnTo>
                <a:lnTo>
                  <a:pt x="0" y="230276"/>
                </a:lnTo>
                <a:lnTo>
                  <a:pt x="326339" y="345846"/>
                </a:lnTo>
                <a:lnTo>
                  <a:pt x="326059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69"/>
          <p:cNvSpPr txBox="1"/>
          <p:nvPr/>
        </p:nvSpPr>
        <p:spPr>
          <a:xfrm>
            <a:off x="4679360" y="2670765"/>
            <a:ext cx="987241" cy="911114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348" rIns="0" bIns="0" rtlCol="0">
            <a:spAutoFit/>
          </a:bodyPr>
          <a:lstStyle/>
          <a:p>
            <a:pPr>
              <a:spcBef>
                <a:spcPts val="3"/>
              </a:spcBef>
            </a:pPr>
            <a:endParaRPr sz="578" dirty="0">
              <a:latin typeface="Times New Roman"/>
              <a:cs typeface="Times New Roman"/>
            </a:endParaRPr>
          </a:p>
          <a:p>
            <a:pPr marR="51392" algn="r"/>
            <a:r>
              <a:rPr sz="408" b="1" dirty="0">
                <a:latin typeface="Arial"/>
                <a:cs typeface="Arial"/>
              </a:rPr>
              <a:t>2</a:t>
            </a:r>
            <a:r>
              <a:rPr sz="408" b="1" spc="3" dirty="0">
                <a:latin typeface="Arial"/>
                <a:cs typeface="Arial"/>
              </a:rPr>
              <a:t>0</a:t>
            </a:r>
            <a:r>
              <a:rPr sz="408" b="1" spc="-31" dirty="0">
                <a:latin typeface="Arial"/>
                <a:cs typeface="Arial"/>
              </a:rPr>
              <a:t>,</a:t>
            </a:r>
            <a:r>
              <a:rPr sz="408" b="1" spc="-14" dirty="0">
                <a:latin typeface="Arial"/>
                <a:cs typeface="Arial"/>
              </a:rPr>
              <a:t>1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algn="ctr">
              <a:spcBef>
                <a:spcPts val="18"/>
              </a:spcBef>
            </a:pPr>
            <a:endParaRPr sz="340" dirty="0">
              <a:latin typeface="Times New Roman"/>
              <a:cs typeface="Times New Roman"/>
            </a:endParaRPr>
          </a:p>
          <a:p>
            <a:pPr marR="23321" algn="ctr">
              <a:lnSpc>
                <a:spcPct val="102600"/>
              </a:lnSpc>
            </a:pPr>
            <a:r>
              <a:rPr lang="uk-UA" sz="612" dirty="0" smtClean="0">
                <a:latin typeface="Arial"/>
                <a:cs typeface="Arial"/>
              </a:rPr>
              <a:t>УРАВЛІННЯ ДЕРЖВЛАСНІСТЮ</a:t>
            </a:r>
            <a:endParaRPr sz="612" dirty="0">
              <a:latin typeface="Arial"/>
              <a:cs typeface="Arial"/>
            </a:endParaRPr>
          </a:p>
          <a:p>
            <a:pPr>
              <a:spcBef>
                <a:spcPts val="31"/>
              </a:spcBef>
            </a:pPr>
            <a:endParaRPr sz="578" dirty="0">
              <a:latin typeface="Times New Roman"/>
              <a:cs typeface="Times New Roman"/>
            </a:endParaRPr>
          </a:p>
          <a:p>
            <a:pPr marR="16843" algn="r"/>
            <a:r>
              <a:rPr sz="714" spc="-20" dirty="0">
                <a:latin typeface="Arial"/>
                <a:cs typeface="Arial"/>
              </a:rPr>
              <a:t>82%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49" name="object 70"/>
          <p:cNvSpPr/>
          <p:nvPr/>
        </p:nvSpPr>
        <p:spPr>
          <a:xfrm>
            <a:off x="3105535" y="2695649"/>
            <a:ext cx="221978" cy="235366"/>
          </a:xfrm>
          <a:custGeom>
            <a:avLst/>
            <a:gdLst/>
            <a:ahLst/>
            <a:cxnLst/>
            <a:rect l="l" t="t" r="r" b="b"/>
            <a:pathLst>
              <a:path w="326389" h="346075">
                <a:moveTo>
                  <a:pt x="326059" y="0"/>
                </a:moveTo>
                <a:lnTo>
                  <a:pt x="276552" y="3496"/>
                </a:lnTo>
                <a:lnTo>
                  <a:pt x="229280" y="13599"/>
                </a:lnTo>
                <a:lnTo>
                  <a:pt x="184708" y="29845"/>
                </a:lnTo>
                <a:lnTo>
                  <a:pt x="143301" y="51767"/>
                </a:lnTo>
                <a:lnTo>
                  <a:pt x="105523" y="78903"/>
                </a:lnTo>
                <a:lnTo>
                  <a:pt x="71839" y="110786"/>
                </a:lnTo>
                <a:lnTo>
                  <a:pt x="42714" y="146952"/>
                </a:lnTo>
                <a:lnTo>
                  <a:pt x="18613" y="186937"/>
                </a:lnTo>
                <a:lnTo>
                  <a:pt x="0" y="230276"/>
                </a:lnTo>
                <a:lnTo>
                  <a:pt x="326339" y="345846"/>
                </a:lnTo>
                <a:lnTo>
                  <a:pt x="326059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71"/>
          <p:cNvSpPr txBox="1"/>
          <p:nvPr/>
        </p:nvSpPr>
        <p:spPr>
          <a:xfrm>
            <a:off x="2575560" y="2670765"/>
            <a:ext cx="987241" cy="935229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4926" rIns="0" bIns="0" rtlCol="0">
            <a:spAutoFit/>
          </a:bodyPr>
          <a:lstStyle/>
          <a:p>
            <a:pPr>
              <a:spcBef>
                <a:spcPts val="39"/>
              </a:spcBef>
            </a:pPr>
            <a:endParaRPr sz="578" dirty="0">
              <a:latin typeface="Times New Roman"/>
              <a:cs typeface="Times New Roman"/>
            </a:endParaRPr>
          </a:p>
          <a:p>
            <a:pPr marR="38004" algn="r"/>
            <a:r>
              <a:rPr sz="408" b="1" spc="-17" dirty="0">
                <a:latin typeface="Arial"/>
                <a:cs typeface="Arial"/>
              </a:rPr>
              <a:t>2</a:t>
            </a:r>
            <a:r>
              <a:rPr sz="408" b="1" spc="-14" dirty="0">
                <a:latin typeface="Arial"/>
                <a:cs typeface="Arial"/>
              </a:rPr>
              <a:t>1</a:t>
            </a:r>
            <a:r>
              <a:rPr sz="408" b="1" spc="17" dirty="0">
                <a:latin typeface="Arial"/>
                <a:cs typeface="Arial"/>
              </a:rPr>
              <a:t>,</a:t>
            </a:r>
            <a:r>
              <a:rPr sz="408" b="1" spc="-7" dirty="0">
                <a:latin typeface="Arial"/>
                <a:cs typeface="Arial"/>
              </a:rPr>
              <a:t>4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167995" indent="90488" algn="ctr">
              <a:lnSpc>
                <a:spcPct val="102699"/>
              </a:lnSpc>
              <a:tabLst>
                <a:tab pos="0" algn="l"/>
              </a:tabLst>
            </a:pPr>
            <a:r>
              <a:rPr lang="uk-UA" sz="680" dirty="0" smtClean="0">
                <a:latin typeface="Arial"/>
                <a:cs typeface="Arial"/>
              </a:rPr>
              <a:t>СІЛЬСЬКЕ ГОСПОДАРСТВО</a:t>
            </a:r>
            <a:endParaRPr lang="ru-RU" sz="680" dirty="0" smtClean="0">
              <a:latin typeface="Arial"/>
              <a:cs typeface="Arial"/>
            </a:endParaRPr>
          </a:p>
          <a:p>
            <a:pPr marL="90488" marR="167995">
              <a:lnSpc>
                <a:spcPct val="102699"/>
              </a:lnSpc>
            </a:pPr>
            <a:endParaRPr sz="680" dirty="0">
              <a:latin typeface="Arial"/>
              <a:cs typeface="Arial"/>
            </a:endParaRPr>
          </a:p>
          <a:p>
            <a:pPr>
              <a:spcBef>
                <a:spcPts val="3"/>
              </a:spcBef>
            </a:pPr>
            <a:endParaRPr sz="612" dirty="0">
              <a:latin typeface="Times New Roman"/>
              <a:cs typeface="Times New Roman"/>
            </a:endParaRPr>
          </a:p>
          <a:p>
            <a:pPr marR="1296" algn="r"/>
            <a:r>
              <a:rPr sz="714" spc="-20" dirty="0">
                <a:latin typeface="Arial"/>
                <a:cs typeface="Arial"/>
              </a:rPr>
              <a:t>80%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51" name="object 72"/>
          <p:cNvSpPr/>
          <p:nvPr/>
        </p:nvSpPr>
        <p:spPr>
          <a:xfrm>
            <a:off x="2051415" y="2695649"/>
            <a:ext cx="234070" cy="465981"/>
          </a:xfrm>
          <a:custGeom>
            <a:avLst/>
            <a:gdLst/>
            <a:ahLst/>
            <a:cxnLst/>
            <a:rect l="l" t="t" r="r" b="b"/>
            <a:pathLst>
              <a:path w="344169" h="685164">
                <a:moveTo>
                  <a:pt x="342290" y="0"/>
                </a:moveTo>
                <a:lnTo>
                  <a:pt x="295603" y="3137"/>
                </a:lnTo>
                <a:lnTo>
                  <a:pt x="250899" y="12214"/>
                </a:lnTo>
                <a:lnTo>
                  <a:pt x="208574" y="26835"/>
                </a:lnTo>
                <a:lnTo>
                  <a:pt x="169022" y="46605"/>
                </a:lnTo>
                <a:lnTo>
                  <a:pt x="132641" y="71126"/>
                </a:lnTo>
                <a:lnTo>
                  <a:pt x="99826" y="100004"/>
                </a:lnTo>
                <a:lnTo>
                  <a:pt x="70973" y="132842"/>
                </a:lnTo>
                <a:lnTo>
                  <a:pt x="46479" y="169243"/>
                </a:lnTo>
                <a:lnTo>
                  <a:pt x="26738" y="208813"/>
                </a:lnTo>
                <a:lnTo>
                  <a:pt x="12147" y="251155"/>
                </a:lnTo>
                <a:lnTo>
                  <a:pt x="3102" y="295872"/>
                </a:lnTo>
                <a:lnTo>
                  <a:pt x="0" y="342569"/>
                </a:lnTo>
                <a:lnTo>
                  <a:pt x="3105" y="389291"/>
                </a:lnTo>
                <a:lnTo>
                  <a:pt x="12158" y="434029"/>
                </a:lnTo>
                <a:lnTo>
                  <a:pt x="26762" y="476388"/>
                </a:lnTo>
                <a:lnTo>
                  <a:pt x="46520" y="515971"/>
                </a:lnTo>
                <a:lnTo>
                  <a:pt x="71036" y="552382"/>
                </a:lnTo>
                <a:lnTo>
                  <a:pt x="99914" y="585225"/>
                </a:lnTo>
                <a:lnTo>
                  <a:pt x="132756" y="614103"/>
                </a:lnTo>
                <a:lnTo>
                  <a:pt x="169167" y="638619"/>
                </a:lnTo>
                <a:lnTo>
                  <a:pt x="208751" y="658377"/>
                </a:lnTo>
                <a:lnTo>
                  <a:pt x="251110" y="672980"/>
                </a:lnTo>
                <a:lnTo>
                  <a:pt x="295848" y="682033"/>
                </a:lnTo>
                <a:lnTo>
                  <a:pt x="342569" y="685139"/>
                </a:lnTo>
                <a:lnTo>
                  <a:pt x="343966" y="685139"/>
                </a:lnTo>
                <a:lnTo>
                  <a:pt x="342569" y="342569"/>
                </a:lnTo>
                <a:lnTo>
                  <a:pt x="342290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73"/>
          <p:cNvSpPr txBox="1"/>
          <p:nvPr/>
        </p:nvSpPr>
        <p:spPr>
          <a:xfrm>
            <a:off x="1523660" y="2670765"/>
            <a:ext cx="987241" cy="910542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4925" rIns="0" bIns="0" rtlCol="0">
            <a:spAutoFit/>
          </a:bodyPr>
          <a:lstStyle/>
          <a:p>
            <a:pPr>
              <a:spcBef>
                <a:spcPts val="39"/>
              </a:spcBef>
            </a:pPr>
            <a:endParaRPr sz="544" dirty="0">
              <a:latin typeface="Times New Roman"/>
              <a:cs typeface="Times New Roman"/>
            </a:endParaRPr>
          </a:p>
          <a:p>
            <a:pPr marR="41027" algn="r"/>
            <a:r>
              <a:rPr sz="408" b="1" spc="-3" dirty="0">
                <a:latin typeface="Arial"/>
                <a:cs typeface="Arial"/>
              </a:rPr>
              <a:t>4</a:t>
            </a:r>
            <a:r>
              <a:rPr sz="408" b="1" spc="-17" dirty="0">
                <a:latin typeface="Arial"/>
                <a:cs typeface="Arial"/>
              </a:rPr>
              <a:t>9</a:t>
            </a:r>
            <a:r>
              <a:rPr sz="408" b="1" spc="-14" dirty="0">
                <a:latin typeface="Arial"/>
                <a:cs typeface="Arial"/>
              </a:rPr>
              <a:t>,</a:t>
            </a:r>
            <a:r>
              <a:rPr sz="408" b="1" dirty="0">
                <a:latin typeface="Arial"/>
                <a:cs typeface="Arial"/>
              </a:rPr>
              <a:t>9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17"/>
              </a:spcBef>
            </a:pPr>
            <a:endParaRPr sz="306" dirty="0">
              <a:latin typeface="Times New Roman"/>
              <a:cs typeface="Times New Roman"/>
            </a:endParaRPr>
          </a:p>
          <a:p>
            <a:pPr marL="1588" marR="50960" indent="-1588" algn="ctr">
              <a:lnSpc>
                <a:spcPct val="102600"/>
              </a:lnSpc>
              <a:tabLst>
                <a:tab pos="90488" algn="l"/>
              </a:tabLst>
            </a:pPr>
            <a:r>
              <a:rPr lang="uk-UA" sz="612" dirty="0" smtClean="0">
                <a:latin typeface="Arial"/>
                <a:cs typeface="Arial"/>
              </a:rPr>
              <a:t>ІНТЕРЕСИ УКРАЇНИ У СВІТІ</a:t>
            </a:r>
            <a:endParaRPr sz="612" dirty="0">
              <a:latin typeface="Arial"/>
              <a:cs typeface="Arial"/>
            </a:endParaRPr>
          </a:p>
          <a:p>
            <a:pPr>
              <a:spcBef>
                <a:spcPts val="36"/>
              </a:spcBef>
            </a:pPr>
            <a:endParaRPr sz="612" dirty="0">
              <a:latin typeface="Times New Roman"/>
              <a:cs typeface="Times New Roman"/>
            </a:endParaRPr>
          </a:p>
          <a:p>
            <a:pPr marL="632248"/>
            <a:r>
              <a:rPr sz="714" spc="-20" dirty="0">
                <a:latin typeface="Arial"/>
                <a:cs typeface="Arial"/>
              </a:rPr>
              <a:t>65%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53" name="object 74"/>
          <p:cNvSpPr/>
          <p:nvPr/>
        </p:nvSpPr>
        <p:spPr>
          <a:xfrm>
            <a:off x="3171014" y="608710"/>
            <a:ext cx="190884" cy="235366"/>
          </a:xfrm>
          <a:custGeom>
            <a:avLst/>
            <a:gdLst/>
            <a:ahLst/>
            <a:cxnLst/>
            <a:rect l="l" t="t" r="r" b="b"/>
            <a:pathLst>
              <a:path w="280670" h="346075">
                <a:moveTo>
                  <a:pt x="280022" y="0"/>
                </a:moveTo>
                <a:lnTo>
                  <a:pt x="231355" y="3380"/>
                </a:lnTo>
                <a:lnTo>
                  <a:pt x="184841" y="13150"/>
                </a:lnTo>
                <a:lnTo>
                  <a:pt x="140920" y="28869"/>
                </a:lnTo>
                <a:lnTo>
                  <a:pt x="100034" y="50096"/>
                </a:lnTo>
                <a:lnTo>
                  <a:pt x="62624" y="76388"/>
                </a:lnTo>
                <a:lnTo>
                  <a:pt x="29132" y="107305"/>
                </a:lnTo>
                <a:lnTo>
                  <a:pt x="0" y="142405"/>
                </a:lnTo>
                <a:lnTo>
                  <a:pt x="280301" y="345655"/>
                </a:lnTo>
                <a:lnTo>
                  <a:pt x="280022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75"/>
          <p:cNvSpPr txBox="1"/>
          <p:nvPr/>
        </p:nvSpPr>
        <p:spPr>
          <a:xfrm>
            <a:off x="2575413" y="566965"/>
            <a:ext cx="987241" cy="945965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46209" algn="r">
              <a:spcBef>
                <a:spcPts val="350"/>
              </a:spcBef>
            </a:pPr>
            <a:r>
              <a:rPr sz="408" b="1" spc="-14" dirty="0">
                <a:latin typeface="Arial"/>
                <a:cs typeface="Arial"/>
              </a:rPr>
              <a:t>1</a:t>
            </a:r>
            <a:r>
              <a:rPr sz="408" b="1" dirty="0">
                <a:latin typeface="Arial"/>
                <a:cs typeface="Arial"/>
              </a:rPr>
              <a:t>5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spcBef>
                <a:spcPts val="9"/>
              </a:spcBef>
            </a:pPr>
            <a:endParaRPr sz="442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lang="uk-UA" sz="680" dirty="0" smtClean="0">
                <a:latin typeface="Arial"/>
                <a:cs typeface="Arial"/>
              </a:rPr>
              <a:t>СУДОВА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5"/>
              </a:spcBef>
            </a:pPr>
            <a:endParaRPr sz="714" dirty="0">
              <a:latin typeface="Times New Roman"/>
              <a:cs typeface="Times New Roman"/>
            </a:endParaRPr>
          </a:p>
          <a:p>
            <a:pPr marL="595972"/>
            <a:r>
              <a:rPr sz="714" spc="-20" dirty="0">
                <a:latin typeface="Arial"/>
                <a:cs typeface="Arial"/>
              </a:rPr>
              <a:t>64%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55" name="object 76"/>
          <p:cNvSpPr/>
          <p:nvPr/>
        </p:nvSpPr>
        <p:spPr>
          <a:xfrm>
            <a:off x="2045922" y="3756670"/>
            <a:ext cx="233638" cy="345059"/>
          </a:xfrm>
          <a:custGeom>
            <a:avLst/>
            <a:gdLst/>
            <a:ahLst/>
            <a:cxnLst/>
            <a:rect l="l" t="t" r="r" b="b"/>
            <a:pathLst>
              <a:path w="343535" h="507364">
                <a:moveTo>
                  <a:pt x="343052" y="0"/>
                </a:moveTo>
                <a:lnTo>
                  <a:pt x="296262" y="3146"/>
                </a:lnTo>
                <a:lnTo>
                  <a:pt x="251459" y="12246"/>
                </a:lnTo>
                <a:lnTo>
                  <a:pt x="209040" y="26901"/>
                </a:lnTo>
                <a:lnTo>
                  <a:pt x="169401" y="46715"/>
                </a:lnTo>
                <a:lnTo>
                  <a:pt x="132938" y="71291"/>
                </a:lnTo>
                <a:lnTo>
                  <a:pt x="100050" y="100233"/>
                </a:lnTo>
                <a:lnTo>
                  <a:pt x="71133" y="133143"/>
                </a:lnTo>
                <a:lnTo>
                  <a:pt x="46583" y="169624"/>
                </a:lnTo>
                <a:lnTo>
                  <a:pt x="26798" y="209281"/>
                </a:lnTo>
                <a:lnTo>
                  <a:pt x="12175" y="251716"/>
                </a:lnTo>
                <a:lnTo>
                  <a:pt x="3109" y="296531"/>
                </a:lnTo>
                <a:lnTo>
                  <a:pt x="0" y="343331"/>
                </a:lnTo>
                <a:lnTo>
                  <a:pt x="2731" y="387216"/>
                </a:lnTo>
                <a:lnTo>
                  <a:pt x="10709" y="429382"/>
                </a:lnTo>
                <a:lnTo>
                  <a:pt x="23606" y="469502"/>
                </a:lnTo>
                <a:lnTo>
                  <a:pt x="41097" y="507250"/>
                </a:lnTo>
                <a:lnTo>
                  <a:pt x="343331" y="343331"/>
                </a:lnTo>
                <a:lnTo>
                  <a:pt x="343052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77"/>
          <p:cNvSpPr txBox="1"/>
          <p:nvPr/>
        </p:nvSpPr>
        <p:spPr>
          <a:xfrm>
            <a:off x="1523660" y="3722674"/>
            <a:ext cx="987241" cy="937308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35845" algn="r">
              <a:spcBef>
                <a:spcPts val="255"/>
              </a:spcBef>
            </a:pPr>
            <a:r>
              <a:rPr sz="408" b="1" spc="3" dirty="0">
                <a:latin typeface="Arial"/>
                <a:cs typeface="Arial"/>
              </a:rPr>
              <a:t>3</a:t>
            </a:r>
            <a:r>
              <a:rPr sz="408" b="1" spc="7" dirty="0">
                <a:latin typeface="Arial"/>
                <a:cs typeface="Arial"/>
              </a:rPr>
              <a:t>2</a:t>
            </a:r>
            <a:r>
              <a:rPr sz="408" b="1" spc="17" dirty="0">
                <a:latin typeface="Arial"/>
                <a:cs typeface="Arial"/>
              </a:rPr>
              <a:t>,</a:t>
            </a:r>
            <a:r>
              <a:rPr sz="408" b="1" spc="7" dirty="0">
                <a:latin typeface="Arial"/>
                <a:cs typeface="Arial"/>
              </a:rPr>
              <a:t>4%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L="153312">
              <a:spcBef>
                <a:spcPts val="364"/>
              </a:spcBef>
            </a:pPr>
            <a:r>
              <a:rPr lang="uk-UA" sz="680" dirty="0" smtClean="0">
                <a:latin typeface="Arial"/>
                <a:cs typeface="Arial"/>
              </a:rPr>
              <a:t>КОНСТИТУЦІЙНА</a:t>
            </a:r>
            <a:endParaRPr sz="680" dirty="0">
              <a:latin typeface="Arial"/>
              <a:cs typeface="Arial"/>
            </a:endParaRPr>
          </a:p>
          <a:p>
            <a:pPr>
              <a:spcBef>
                <a:spcPts val="1"/>
              </a:spcBef>
            </a:pPr>
            <a:endParaRPr sz="850" dirty="0">
              <a:latin typeface="Times New Roman"/>
              <a:cs typeface="Times New Roman"/>
            </a:endParaRPr>
          </a:p>
          <a:p>
            <a:pPr marL="539829"/>
            <a:r>
              <a:rPr sz="714" spc="-20" dirty="0">
                <a:latin typeface="Arial"/>
                <a:cs typeface="Arial"/>
              </a:rPr>
              <a:t>56%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57" name="object 78"/>
          <p:cNvSpPr/>
          <p:nvPr/>
        </p:nvSpPr>
        <p:spPr>
          <a:xfrm>
            <a:off x="3094480" y="1661491"/>
            <a:ext cx="377449" cy="463390"/>
          </a:xfrm>
          <a:custGeom>
            <a:avLst/>
            <a:gdLst/>
            <a:ahLst/>
            <a:cxnLst/>
            <a:rect l="l" t="t" r="r" b="b"/>
            <a:pathLst>
              <a:path w="554989" h="681355">
                <a:moveTo>
                  <a:pt x="340309" y="0"/>
                </a:moveTo>
                <a:lnTo>
                  <a:pt x="293893" y="3121"/>
                </a:lnTo>
                <a:lnTo>
                  <a:pt x="249449" y="12148"/>
                </a:lnTo>
                <a:lnTo>
                  <a:pt x="207368" y="26686"/>
                </a:lnTo>
                <a:lnTo>
                  <a:pt x="168046" y="46342"/>
                </a:lnTo>
                <a:lnTo>
                  <a:pt x="131875" y="70722"/>
                </a:lnTo>
                <a:lnTo>
                  <a:pt x="99250" y="99433"/>
                </a:lnTo>
                <a:lnTo>
                  <a:pt x="70564" y="132080"/>
                </a:lnTo>
                <a:lnTo>
                  <a:pt x="46211" y="168270"/>
                </a:lnTo>
                <a:lnTo>
                  <a:pt x="26584" y="207609"/>
                </a:lnTo>
                <a:lnTo>
                  <a:pt x="12077" y="249705"/>
                </a:lnTo>
                <a:lnTo>
                  <a:pt x="3085" y="294162"/>
                </a:lnTo>
                <a:lnTo>
                  <a:pt x="0" y="340588"/>
                </a:lnTo>
                <a:lnTo>
                  <a:pt x="3087" y="387038"/>
                </a:lnTo>
                <a:lnTo>
                  <a:pt x="12088" y="431517"/>
                </a:lnTo>
                <a:lnTo>
                  <a:pt x="26608" y="473631"/>
                </a:lnTo>
                <a:lnTo>
                  <a:pt x="46252" y="512985"/>
                </a:lnTo>
                <a:lnTo>
                  <a:pt x="70627" y="549186"/>
                </a:lnTo>
                <a:lnTo>
                  <a:pt x="99337" y="581839"/>
                </a:lnTo>
                <a:lnTo>
                  <a:pt x="131990" y="610550"/>
                </a:lnTo>
                <a:lnTo>
                  <a:pt x="168191" y="634924"/>
                </a:lnTo>
                <a:lnTo>
                  <a:pt x="207545" y="654568"/>
                </a:lnTo>
                <a:lnTo>
                  <a:pt x="249659" y="669088"/>
                </a:lnTo>
                <a:lnTo>
                  <a:pt x="294138" y="678089"/>
                </a:lnTo>
                <a:lnTo>
                  <a:pt x="340588" y="681177"/>
                </a:lnTo>
                <a:lnTo>
                  <a:pt x="388513" y="677887"/>
                </a:lnTo>
                <a:lnTo>
                  <a:pt x="434323" y="668308"/>
                </a:lnTo>
                <a:lnTo>
                  <a:pt x="477584" y="652872"/>
                </a:lnTo>
                <a:lnTo>
                  <a:pt x="517863" y="632015"/>
                </a:lnTo>
                <a:lnTo>
                  <a:pt x="554723" y="606170"/>
                </a:lnTo>
                <a:lnTo>
                  <a:pt x="340588" y="340588"/>
                </a:lnTo>
                <a:lnTo>
                  <a:pt x="340309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79"/>
          <p:cNvSpPr txBox="1"/>
          <p:nvPr/>
        </p:nvSpPr>
        <p:spPr>
          <a:xfrm>
            <a:off x="2575560" y="1618866"/>
            <a:ext cx="987241" cy="920607"/>
          </a:xfrm>
          <a:prstGeom prst="rect">
            <a:avLst/>
          </a:prstGeom>
          <a:ln w="13042">
            <a:solidFill>
              <a:srgbClr val="000000"/>
            </a:solidFill>
          </a:ln>
        </p:spPr>
        <p:txBody>
          <a:bodyPr vert="horz" wrap="square" lIns="0" tIns="2765" rIns="0" bIns="0" rtlCol="0">
            <a:spAutoFit/>
          </a:bodyPr>
          <a:lstStyle/>
          <a:p>
            <a:pPr>
              <a:spcBef>
                <a:spcPts val="22"/>
              </a:spcBef>
            </a:pPr>
            <a:endParaRPr sz="408" dirty="0">
              <a:latin typeface="Times New Roman"/>
              <a:cs typeface="Times New Roman"/>
            </a:endParaRPr>
          </a:p>
          <a:p>
            <a:pPr marR="39300" algn="r"/>
            <a:r>
              <a:rPr sz="408" b="1" spc="3" dirty="0">
                <a:latin typeface="Arial"/>
                <a:cs typeface="Arial"/>
              </a:rPr>
              <a:t>60,8</a:t>
            </a:r>
            <a:r>
              <a:rPr sz="408" b="1" spc="31" dirty="0">
                <a:latin typeface="Arial"/>
                <a:cs typeface="Arial"/>
              </a:rPr>
              <a:t>%</a:t>
            </a:r>
            <a:endParaRPr sz="408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408" dirty="0">
              <a:latin typeface="Times New Roman"/>
              <a:cs typeface="Times New Roman"/>
            </a:endParaRPr>
          </a:p>
          <a:p>
            <a:pPr marR="47073" algn="ctr">
              <a:lnSpc>
                <a:spcPct val="102600"/>
              </a:lnSpc>
              <a:spcBef>
                <a:spcPts val="337"/>
              </a:spcBef>
            </a:pPr>
            <a:r>
              <a:rPr lang="uk-UA" sz="612" dirty="0" smtClean="0">
                <a:latin typeface="Arial"/>
                <a:cs typeface="Arial"/>
              </a:rPr>
              <a:t>НАЦІОНАЛЬНА БЕЗПЕКА І ОБОРОНА</a:t>
            </a:r>
            <a:endParaRPr sz="612" dirty="0">
              <a:latin typeface="Arial"/>
              <a:cs typeface="Arial"/>
            </a:endParaRPr>
          </a:p>
          <a:p>
            <a:pPr>
              <a:spcBef>
                <a:spcPts val="18"/>
              </a:spcBef>
            </a:pPr>
            <a:endParaRPr sz="476" dirty="0">
              <a:latin typeface="Times New Roman"/>
              <a:cs typeface="Times New Roman"/>
            </a:endParaRPr>
          </a:p>
          <a:p>
            <a:pPr marL="538102"/>
            <a:r>
              <a:rPr sz="714" spc="-20" dirty="0">
                <a:latin typeface="Arial"/>
                <a:cs typeface="Arial"/>
              </a:rPr>
              <a:t>55%</a:t>
            </a:r>
            <a:endParaRPr sz="714" dirty="0">
              <a:latin typeface="Arial"/>
              <a:cs typeface="Arial"/>
            </a:endParaRPr>
          </a:p>
        </p:txBody>
      </p:sp>
      <p:sp>
        <p:nvSpPr>
          <p:cNvPr id="159" name="object 80"/>
          <p:cNvSpPr txBox="1"/>
          <p:nvPr/>
        </p:nvSpPr>
        <p:spPr>
          <a:xfrm>
            <a:off x="6569101" y="3778954"/>
            <a:ext cx="92419" cy="5758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374" b="1" dirty="0">
                <a:latin typeface="Arial"/>
                <a:cs typeface="Arial"/>
              </a:rPr>
              <a:t>Y%</a:t>
            </a:r>
            <a:endParaRPr sz="374">
              <a:latin typeface="Arial"/>
              <a:cs typeface="Arial"/>
            </a:endParaRPr>
          </a:p>
        </p:txBody>
      </p:sp>
      <p:sp>
        <p:nvSpPr>
          <p:cNvPr id="160" name="object 81"/>
          <p:cNvSpPr txBox="1"/>
          <p:nvPr/>
        </p:nvSpPr>
        <p:spPr>
          <a:xfrm>
            <a:off x="4411597" y="3797801"/>
            <a:ext cx="1144364" cy="19069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9501"/>
            <a:r>
              <a:rPr lang="uk-UA" sz="680" dirty="0" smtClean="0">
                <a:latin typeface="Arial"/>
                <a:cs typeface="Arial"/>
              </a:rPr>
              <a:t>СПРИЙНЯТТЯ</a:t>
            </a:r>
            <a:r>
              <a:rPr sz="680" dirty="0" smtClean="0">
                <a:latin typeface="Arial"/>
                <a:cs typeface="Arial"/>
              </a:rPr>
              <a:t> </a:t>
            </a:r>
            <a:r>
              <a:rPr sz="680" dirty="0">
                <a:latin typeface="Arial"/>
                <a:cs typeface="Arial"/>
              </a:rPr>
              <a:t>(TNS)</a:t>
            </a:r>
          </a:p>
          <a:p>
            <a:pPr marL="8637">
              <a:spcBef>
                <a:spcPts val="119"/>
              </a:spcBef>
            </a:pPr>
            <a:r>
              <a:rPr sz="476" dirty="0">
                <a:latin typeface="Arial"/>
                <a:cs typeface="Arial"/>
              </a:rPr>
              <a:t>Y%  </a:t>
            </a:r>
            <a:r>
              <a:rPr lang="uk-UA" sz="476" dirty="0" smtClean="0">
                <a:latin typeface="Arial"/>
                <a:cs typeface="Arial"/>
              </a:rPr>
              <a:t>громадян, які бачать зміни</a:t>
            </a:r>
            <a:endParaRPr sz="476" dirty="0">
              <a:latin typeface="Arial"/>
              <a:cs typeface="Arial"/>
            </a:endParaRPr>
          </a:p>
        </p:txBody>
      </p:sp>
      <p:sp>
        <p:nvSpPr>
          <p:cNvPr id="161" name="object 82"/>
          <p:cNvSpPr txBox="1"/>
          <p:nvPr/>
        </p:nvSpPr>
        <p:spPr>
          <a:xfrm>
            <a:off x="4416428" y="4134458"/>
            <a:ext cx="1026549" cy="10464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lang="uk-UA" sz="680" dirty="0" smtClean="0">
                <a:latin typeface="Arial"/>
                <a:cs typeface="Arial"/>
              </a:rPr>
              <a:t>ПРОГРЕС У </a:t>
            </a:r>
            <a:r>
              <a:rPr sz="680" dirty="0" smtClean="0">
                <a:latin typeface="Arial"/>
                <a:cs typeface="Arial"/>
              </a:rPr>
              <a:t>2015</a:t>
            </a:r>
            <a:endParaRPr sz="680" dirty="0">
              <a:latin typeface="Arial"/>
              <a:cs typeface="Arial"/>
            </a:endParaRPr>
          </a:p>
        </p:txBody>
      </p:sp>
      <p:sp>
        <p:nvSpPr>
          <p:cNvPr id="162" name="object 83"/>
          <p:cNvSpPr/>
          <p:nvPr/>
        </p:nvSpPr>
        <p:spPr>
          <a:xfrm>
            <a:off x="6352435" y="3765956"/>
            <a:ext cx="190884" cy="235366"/>
          </a:xfrm>
          <a:custGeom>
            <a:avLst/>
            <a:gdLst/>
            <a:ahLst/>
            <a:cxnLst/>
            <a:rect l="l" t="t" r="r" b="b"/>
            <a:pathLst>
              <a:path w="280670" h="346075">
                <a:moveTo>
                  <a:pt x="280022" y="0"/>
                </a:moveTo>
                <a:lnTo>
                  <a:pt x="231355" y="3380"/>
                </a:lnTo>
                <a:lnTo>
                  <a:pt x="184841" y="13150"/>
                </a:lnTo>
                <a:lnTo>
                  <a:pt x="140920" y="28869"/>
                </a:lnTo>
                <a:lnTo>
                  <a:pt x="100034" y="50096"/>
                </a:lnTo>
                <a:lnTo>
                  <a:pt x="62624" y="76388"/>
                </a:lnTo>
                <a:lnTo>
                  <a:pt x="29132" y="107305"/>
                </a:lnTo>
                <a:lnTo>
                  <a:pt x="0" y="142405"/>
                </a:lnTo>
                <a:lnTo>
                  <a:pt x="280301" y="345655"/>
                </a:lnTo>
                <a:lnTo>
                  <a:pt x="280022" y="0"/>
                </a:lnTo>
                <a:close/>
              </a:path>
            </a:pathLst>
          </a:custGeom>
          <a:solidFill>
            <a:srgbClr val="11427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84"/>
          <p:cNvSpPr/>
          <p:nvPr/>
        </p:nvSpPr>
        <p:spPr>
          <a:xfrm>
            <a:off x="6352435" y="3765956"/>
            <a:ext cx="190884" cy="235366"/>
          </a:xfrm>
          <a:custGeom>
            <a:avLst/>
            <a:gdLst/>
            <a:ahLst/>
            <a:cxnLst/>
            <a:rect l="l" t="t" r="r" b="b"/>
            <a:pathLst>
              <a:path w="280670" h="346075">
                <a:moveTo>
                  <a:pt x="280301" y="345655"/>
                </a:moveTo>
                <a:lnTo>
                  <a:pt x="280022" y="0"/>
                </a:lnTo>
                <a:lnTo>
                  <a:pt x="231355" y="3380"/>
                </a:lnTo>
                <a:lnTo>
                  <a:pt x="184841" y="13150"/>
                </a:lnTo>
                <a:lnTo>
                  <a:pt x="140920" y="28869"/>
                </a:lnTo>
                <a:lnTo>
                  <a:pt x="100034" y="50096"/>
                </a:lnTo>
                <a:lnTo>
                  <a:pt x="62624" y="76388"/>
                </a:lnTo>
                <a:lnTo>
                  <a:pt x="29132" y="107305"/>
                </a:lnTo>
                <a:lnTo>
                  <a:pt x="0" y="142405"/>
                </a:lnTo>
                <a:lnTo>
                  <a:pt x="280301" y="345655"/>
                </a:lnTo>
                <a:close/>
              </a:path>
            </a:pathLst>
          </a:custGeom>
          <a:ln w="23952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85"/>
          <p:cNvSpPr/>
          <p:nvPr/>
        </p:nvSpPr>
        <p:spPr>
          <a:xfrm>
            <a:off x="5367923" y="3879450"/>
            <a:ext cx="1055476" cy="84213"/>
          </a:xfrm>
          <a:custGeom>
            <a:avLst/>
            <a:gdLst/>
            <a:ahLst/>
            <a:cxnLst/>
            <a:rect l="l" t="t" r="r" b="b"/>
            <a:pathLst>
              <a:path w="1551940" h="123825">
                <a:moveTo>
                  <a:pt x="0" y="123291"/>
                </a:moveTo>
                <a:lnTo>
                  <a:pt x="1325892" y="123291"/>
                </a:lnTo>
                <a:lnTo>
                  <a:pt x="1551597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86"/>
          <p:cNvSpPr/>
          <p:nvPr/>
        </p:nvSpPr>
        <p:spPr>
          <a:xfrm>
            <a:off x="5292126" y="4495901"/>
            <a:ext cx="1092184" cy="84213"/>
          </a:xfrm>
          <a:custGeom>
            <a:avLst/>
            <a:gdLst/>
            <a:ahLst/>
            <a:cxnLst/>
            <a:rect l="l" t="t" r="r" b="b"/>
            <a:pathLst>
              <a:path w="1605915" h="123825">
                <a:moveTo>
                  <a:pt x="0" y="123291"/>
                </a:moveTo>
                <a:lnTo>
                  <a:pt x="1379893" y="123291"/>
                </a:lnTo>
                <a:lnTo>
                  <a:pt x="1605597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TextBox 165"/>
          <p:cNvSpPr txBox="1"/>
          <p:nvPr/>
        </p:nvSpPr>
        <p:spPr>
          <a:xfrm rot="20953772">
            <a:off x="6450072" y="1136057"/>
            <a:ext cx="190770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900" b="1" dirty="0" smtClean="0"/>
              <a:t>ОЦІНКА ВІДПОВІДАЛЬНИХ ЗА РЕФОРМИ МІНІСТЕРСТВ ТА ПРОЕКТНОГО ОФІСУ</a:t>
            </a:r>
            <a:endParaRPr lang="uk-UA" sz="900" b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3189593" y="51470"/>
            <a:ext cx="252646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rgbClr val="002060"/>
                </a:solidFill>
                <a:cs typeface="Arial" pitchFamily="34" charset="0"/>
              </a:rPr>
              <a:t>КАРТА ІНДИКАТОРІВ</a:t>
            </a:r>
            <a:endParaRPr lang="ru-RU" sz="2200" b="1" dirty="0">
              <a:solidFill>
                <a:srgbClr val="002060"/>
              </a:solidFill>
              <a:latin typeface="+mj-lt"/>
              <a:ea typeface="+mn-ea"/>
              <a:cs typeface="Arial" pitchFamily="34" charset="0"/>
            </a:endParaRPr>
          </a:p>
        </p:txBody>
      </p:sp>
      <p:cxnSp>
        <p:nvCxnSpPr>
          <p:cNvPr id="168" name="Прямая соединительная линия 5"/>
          <p:cNvCxnSpPr/>
          <p:nvPr/>
        </p:nvCxnSpPr>
        <p:spPr>
          <a:xfrm>
            <a:off x="2412554" y="483518"/>
            <a:ext cx="446370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7"/>
          <p:cNvCxnSpPr/>
          <p:nvPr/>
        </p:nvCxnSpPr>
        <p:spPr>
          <a:xfrm>
            <a:off x="2371431" y="51470"/>
            <a:ext cx="453571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Box 169"/>
          <p:cNvSpPr txBox="1"/>
          <p:nvPr/>
        </p:nvSpPr>
        <p:spPr>
          <a:xfrm>
            <a:off x="6789697" y="2211710"/>
            <a:ext cx="23188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800" dirty="0" smtClean="0"/>
              <a:t>Опитування проводиться дослідницькою компанією </a:t>
            </a:r>
            <a:r>
              <a:rPr lang="en-US" sz="800" dirty="0" smtClean="0"/>
              <a:t>TNS </a:t>
            </a:r>
            <a:r>
              <a:rPr lang="ru-RU" sz="800" dirty="0" smtClean="0"/>
              <a:t>на </a:t>
            </a:r>
            <a:r>
              <a:rPr lang="uk-UA" sz="800" dirty="0" smtClean="0"/>
              <a:t>замовлення Національної Ради Реформ.</a:t>
            </a:r>
          </a:p>
          <a:p>
            <a:pPr algn="just"/>
            <a:r>
              <a:rPr lang="uk-UA" sz="800" dirty="0" smtClean="0"/>
              <a:t>Щомісяця проводиться опитування 1000 респондентів з усіх регіонів і різних типів населених пунктів у віці 18-55 років. </a:t>
            </a:r>
          </a:p>
          <a:p>
            <a:pPr algn="just"/>
            <a:r>
              <a:rPr lang="uk-UA" sz="800" dirty="0" smtClean="0"/>
              <a:t>Серед інших ставиться питання: На Ваш погляд, в якій мірі відбувається реформування в таких сферах?</a:t>
            </a:r>
          </a:p>
          <a:p>
            <a:pPr algn="just"/>
            <a:r>
              <a:rPr lang="uk-UA" sz="800" dirty="0" smtClean="0"/>
              <a:t>Синій колір- позначає респондентів, які відповіли що Є АКТИВНІ зміни чи Є ЗМІНИ у реформованій галузі.</a:t>
            </a:r>
            <a:endParaRPr lang="uk-UA" sz="800" dirty="0"/>
          </a:p>
        </p:txBody>
      </p:sp>
      <p:pic>
        <p:nvPicPr>
          <p:cNvPr id="171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3795" y="4065273"/>
            <a:ext cx="594709" cy="59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80256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22937" y="4817565"/>
            <a:ext cx="69098" cy="12554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/>
            <a:r>
              <a:rPr sz="816" spc="-7" dirty="0">
                <a:solidFill>
                  <a:srgbClr val="B1B2B3"/>
                </a:solidFill>
                <a:latin typeface="Calibri"/>
                <a:cs typeface="Calibri"/>
              </a:rPr>
              <a:t>6</a:t>
            </a:r>
            <a:endParaRPr sz="816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8"/>
            <a:ext cx="9144000" cy="514155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15977" y="2401834"/>
            <a:ext cx="437348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8637" marR="3455" indent="605904"/>
            <a:r>
              <a:rPr lang="ru-RU" sz="2400" b="1" spc="-119" dirty="0" smtClean="0">
                <a:solidFill>
                  <a:srgbClr val="FFFFFF"/>
                </a:solidFill>
                <a:latin typeface="+mn-lt"/>
                <a:cs typeface="Arial"/>
              </a:rPr>
              <a:t>СПРИЙНЯТТЯ РЕФОРМ</a:t>
            </a:r>
            <a:endParaRPr sz="2400" dirty="0">
              <a:latin typeface="+mn-lt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164298" y="2160157"/>
            <a:ext cx="4676655" cy="0"/>
          </a:xfrm>
          <a:custGeom>
            <a:avLst/>
            <a:gdLst/>
            <a:ahLst/>
            <a:cxnLst/>
            <a:rect l="l" t="t" r="r" b="b"/>
            <a:pathLst>
              <a:path w="6876415">
                <a:moveTo>
                  <a:pt x="0" y="0"/>
                </a:moveTo>
                <a:lnTo>
                  <a:pt x="6875995" y="0"/>
                </a:lnTo>
              </a:path>
            </a:pathLst>
          </a:custGeom>
          <a:ln w="25400">
            <a:solidFill>
              <a:srgbClr val="F7A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64298" y="2981407"/>
            <a:ext cx="4676655" cy="0"/>
          </a:xfrm>
          <a:custGeom>
            <a:avLst/>
            <a:gdLst/>
            <a:ahLst/>
            <a:cxnLst/>
            <a:rect l="l" t="t" r="r" b="b"/>
            <a:pathLst>
              <a:path w="6876415">
                <a:moveTo>
                  <a:pt x="0" y="0"/>
                </a:moveTo>
                <a:lnTo>
                  <a:pt x="6875995" y="0"/>
                </a:lnTo>
              </a:path>
            </a:pathLst>
          </a:custGeom>
          <a:ln w="25400">
            <a:solidFill>
              <a:srgbClr val="F7A5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9241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66480" y="465535"/>
            <a:ext cx="596509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000" b="1" dirty="0" smtClean="0">
                <a:solidFill>
                  <a:schemeClr val="tx2"/>
                </a:solidFill>
                <a:latin typeface="+mj-lt"/>
                <a:ea typeface="+mn-ea"/>
                <a:cs typeface="Arial" pitchFamily="34" charset="0"/>
              </a:rPr>
              <a:t>ДИЗАЙН ДОСЛІДЖЕННЯ ІНДИКАТОРІВ СПРИЙНЯТТЯ</a:t>
            </a:r>
            <a:endParaRPr lang="ru-RU" sz="2000" b="1" dirty="0">
              <a:solidFill>
                <a:schemeClr val="tx2"/>
              </a:solidFill>
              <a:latin typeface="+mj-lt"/>
              <a:ea typeface="+mn-ea"/>
              <a:cs typeface="Arial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731912" y="844154"/>
            <a:ext cx="4463702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731912" y="444104"/>
            <a:ext cx="4535710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23"/>
          <p:cNvSpPr/>
          <p:nvPr/>
        </p:nvSpPr>
        <p:spPr>
          <a:xfrm>
            <a:off x="4896977" y="1069519"/>
            <a:ext cx="3797723" cy="27699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  <a:defRPr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  <a:cs typeface="Verdana" pitchFamily="34" charset="0"/>
              </a:rPr>
              <a:t>Вся Україна, міське населення</a:t>
            </a:r>
            <a:endParaRPr lang="uk-UA" sz="1200" b="0" dirty="0">
              <a:solidFill>
                <a:srgbClr val="333333"/>
              </a:solidFill>
              <a:latin typeface="+mn-lt"/>
              <a:cs typeface="Verdana" pitchFamily="34" charset="0"/>
            </a:endParaRPr>
          </a:p>
        </p:txBody>
      </p:sp>
      <p:sp>
        <p:nvSpPr>
          <p:cNvPr id="12" name="Rectangle 44"/>
          <p:cNvSpPr/>
          <p:nvPr/>
        </p:nvSpPr>
        <p:spPr>
          <a:xfrm>
            <a:off x="4896976" y="1370757"/>
            <a:ext cx="3851488" cy="69762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  <a:defRPr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  <a:cs typeface="Verdana" pitchFamily="34" charset="0"/>
              </a:rPr>
              <a:t>Чоловіки і жінки</a:t>
            </a:r>
          </a:p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  <a:defRPr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  <a:cs typeface="Verdana" pitchFamily="34" charset="0"/>
              </a:rPr>
              <a:t>18-55 років</a:t>
            </a:r>
          </a:p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  <a:defRPr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  <a:cs typeface="Verdana" pitchFamily="34" charset="0"/>
              </a:rPr>
              <a:t>Мають доступ до Інтернету</a:t>
            </a:r>
            <a:endParaRPr lang="uk-UA" sz="1200" b="0" dirty="0">
              <a:solidFill>
                <a:srgbClr val="333333"/>
              </a:solidFill>
              <a:latin typeface="+mn-lt"/>
              <a:cs typeface="Verdana" pitchFamily="34" charset="0"/>
            </a:endParaRPr>
          </a:p>
        </p:txBody>
      </p:sp>
      <p:sp>
        <p:nvSpPr>
          <p:cNvPr id="13" name="Rectangle 48"/>
          <p:cNvSpPr/>
          <p:nvPr/>
        </p:nvSpPr>
        <p:spPr>
          <a:xfrm>
            <a:off x="2498523" y="1601577"/>
            <a:ext cx="1567737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355600">
              <a:lnSpc>
                <a:spcPct val="90000"/>
              </a:lnSpc>
              <a:spcAft>
                <a:spcPct val="35000"/>
              </a:spcAft>
              <a:defRPr/>
            </a:pPr>
            <a:r>
              <a:rPr lang="uk-UA" sz="14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Цільова аудиторія</a:t>
            </a:r>
            <a:endParaRPr lang="uk-UA" sz="1400" b="0" dirty="0">
              <a:solidFill>
                <a:srgbClr val="333333"/>
              </a:solidFill>
              <a:latin typeface="+mj-lt"/>
              <a:cs typeface="Verdana" pitchFamily="34" charset="0"/>
            </a:endParaRPr>
          </a:p>
        </p:txBody>
      </p:sp>
      <p:cxnSp>
        <p:nvCxnSpPr>
          <p:cNvPr id="14" name="Straight Connector 54"/>
          <p:cNvCxnSpPr/>
          <p:nvPr/>
        </p:nvCxnSpPr>
        <p:spPr>
          <a:xfrm>
            <a:off x="1515541" y="1383576"/>
            <a:ext cx="7179158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55"/>
          <p:cNvCxnSpPr/>
          <p:nvPr/>
        </p:nvCxnSpPr>
        <p:spPr>
          <a:xfrm>
            <a:off x="1544117" y="2068384"/>
            <a:ext cx="7150583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36"/>
          <p:cNvSpPr/>
          <p:nvPr/>
        </p:nvSpPr>
        <p:spPr>
          <a:xfrm>
            <a:off x="2498522" y="1079601"/>
            <a:ext cx="91057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1463" indent="-271463">
              <a:buClr>
                <a:srgbClr val="FF008C"/>
              </a:buClr>
              <a:buSzPct val="80000"/>
              <a:buFont typeface="Wingdings" pitchFamily="2" charset="2"/>
              <a:buNone/>
              <a:defRPr/>
            </a:pPr>
            <a:r>
              <a:rPr lang="uk-UA" altLang="zh-TW" sz="1400" b="0" dirty="0" smtClean="0">
                <a:solidFill>
                  <a:srgbClr val="333333"/>
                </a:solidFill>
                <a:latin typeface="+mj-lt"/>
                <a:ea typeface="新細明體" pitchFamily="18" charset="-120"/>
              </a:rPr>
              <a:t>Географія</a:t>
            </a:r>
            <a:endParaRPr lang="uk-UA" altLang="zh-TW" sz="1400" b="0" dirty="0">
              <a:solidFill>
                <a:srgbClr val="333333"/>
              </a:solidFill>
              <a:latin typeface="+mj-lt"/>
              <a:ea typeface="新細明體" pitchFamily="18" charset="-120"/>
            </a:endParaRPr>
          </a:p>
        </p:txBody>
      </p:sp>
      <p:sp>
        <p:nvSpPr>
          <p:cNvPr id="17" name="Freeform 52"/>
          <p:cNvSpPr>
            <a:spLocks noEditPoints="1"/>
          </p:cNvSpPr>
          <p:nvPr/>
        </p:nvSpPr>
        <p:spPr bwMode="auto">
          <a:xfrm>
            <a:off x="1927965" y="954007"/>
            <a:ext cx="303539" cy="403622"/>
          </a:xfrm>
          <a:custGeom>
            <a:avLst/>
            <a:gdLst>
              <a:gd name="T0" fmla="*/ 176001 w 128"/>
              <a:gd name="T1" fmla="*/ 586670 h 213"/>
              <a:gd name="T2" fmla="*/ 352002 w 128"/>
              <a:gd name="T3" fmla="*/ 517812 h 213"/>
              <a:gd name="T4" fmla="*/ 225501 w 128"/>
              <a:gd name="T5" fmla="*/ 451708 h 213"/>
              <a:gd name="T6" fmla="*/ 222751 w 128"/>
              <a:gd name="T7" fmla="*/ 473743 h 213"/>
              <a:gd name="T8" fmla="*/ 327252 w 128"/>
              <a:gd name="T9" fmla="*/ 517812 h 213"/>
              <a:gd name="T10" fmla="*/ 176001 w 128"/>
              <a:gd name="T11" fmla="*/ 561881 h 213"/>
              <a:gd name="T12" fmla="*/ 22000 w 128"/>
              <a:gd name="T13" fmla="*/ 517812 h 213"/>
              <a:gd name="T14" fmla="*/ 162251 w 128"/>
              <a:gd name="T15" fmla="*/ 473743 h 213"/>
              <a:gd name="T16" fmla="*/ 165001 w 128"/>
              <a:gd name="T17" fmla="*/ 520566 h 213"/>
              <a:gd name="T18" fmla="*/ 184251 w 128"/>
              <a:gd name="T19" fmla="*/ 520566 h 213"/>
              <a:gd name="T20" fmla="*/ 200751 w 128"/>
              <a:gd name="T21" fmla="*/ 258906 h 213"/>
              <a:gd name="T22" fmla="*/ 305252 w 128"/>
              <a:gd name="T23" fmla="*/ 129453 h 213"/>
              <a:gd name="T24" fmla="*/ 176001 w 128"/>
              <a:gd name="T25" fmla="*/ 0 h 213"/>
              <a:gd name="T26" fmla="*/ 46750 w 128"/>
              <a:gd name="T27" fmla="*/ 129453 h 213"/>
              <a:gd name="T28" fmla="*/ 148501 w 128"/>
              <a:gd name="T29" fmla="*/ 258906 h 213"/>
              <a:gd name="T30" fmla="*/ 159501 w 128"/>
              <a:gd name="T31" fmla="*/ 448954 h 213"/>
              <a:gd name="T32" fmla="*/ 0 w 128"/>
              <a:gd name="T33" fmla="*/ 517812 h 213"/>
              <a:gd name="T34" fmla="*/ 176001 w 128"/>
              <a:gd name="T35" fmla="*/ 586670 h 213"/>
              <a:gd name="T36" fmla="*/ 137501 w 128"/>
              <a:gd name="T37" fmla="*/ 129453 h 213"/>
              <a:gd name="T38" fmla="*/ 96251 w 128"/>
              <a:gd name="T39" fmla="*/ 90893 h 213"/>
              <a:gd name="T40" fmla="*/ 137501 w 128"/>
              <a:gd name="T41" fmla="*/ 52332 h 213"/>
              <a:gd name="T42" fmla="*/ 176001 w 128"/>
              <a:gd name="T43" fmla="*/ 90893 h 213"/>
              <a:gd name="T44" fmla="*/ 137501 w 128"/>
              <a:gd name="T45" fmla="*/ 129453 h 21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28"/>
              <a:gd name="T70" fmla="*/ 0 h 213"/>
              <a:gd name="T71" fmla="*/ 128 w 128"/>
              <a:gd name="T72" fmla="*/ 213 h 21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28" h="213">
                <a:moveTo>
                  <a:pt x="64" y="213"/>
                </a:moveTo>
                <a:cubicBezTo>
                  <a:pt x="96" y="213"/>
                  <a:pt x="128" y="204"/>
                  <a:pt x="128" y="188"/>
                </a:cubicBezTo>
                <a:cubicBezTo>
                  <a:pt x="128" y="174"/>
                  <a:pt x="107" y="166"/>
                  <a:pt x="82" y="164"/>
                </a:cubicBezTo>
                <a:cubicBezTo>
                  <a:pt x="81" y="172"/>
                  <a:pt x="81" y="172"/>
                  <a:pt x="81" y="172"/>
                </a:cubicBezTo>
                <a:cubicBezTo>
                  <a:pt x="104" y="175"/>
                  <a:pt x="119" y="182"/>
                  <a:pt x="119" y="188"/>
                </a:cubicBezTo>
                <a:cubicBezTo>
                  <a:pt x="119" y="194"/>
                  <a:pt x="97" y="204"/>
                  <a:pt x="64" y="204"/>
                </a:cubicBezTo>
                <a:cubicBezTo>
                  <a:pt x="30" y="204"/>
                  <a:pt x="8" y="194"/>
                  <a:pt x="8" y="188"/>
                </a:cubicBezTo>
                <a:cubicBezTo>
                  <a:pt x="8" y="181"/>
                  <a:pt x="28" y="172"/>
                  <a:pt x="59" y="172"/>
                </a:cubicBezTo>
                <a:cubicBezTo>
                  <a:pt x="60" y="189"/>
                  <a:pt x="60" y="189"/>
                  <a:pt x="60" y="189"/>
                </a:cubicBezTo>
                <a:cubicBezTo>
                  <a:pt x="67" y="189"/>
                  <a:pt x="67" y="189"/>
                  <a:pt x="67" y="189"/>
                </a:cubicBezTo>
                <a:cubicBezTo>
                  <a:pt x="73" y="94"/>
                  <a:pt x="73" y="94"/>
                  <a:pt x="73" y="94"/>
                </a:cubicBezTo>
                <a:cubicBezTo>
                  <a:pt x="95" y="89"/>
                  <a:pt x="111" y="70"/>
                  <a:pt x="111" y="47"/>
                </a:cubicBezTo>
                <a:cubicBezTo>
                  <a:pt x="111" y="21"/>
                  <a:pt x="90" y="0"/>
                  <a:pt x="64" y="0"/>
                </a:cubicBezTo>
                <a:cubicBezTo>
                  <a:pt x="38" y="0"/>
                  <a:pt x="17" y="21"/>
                  <a:pt x="17" y="47"/>
                </a:cubicBezTo>
                <a:cubicBezTo>
                  <a:pt x="17" y="70"/>
                  <a:pt x="33" y="89"/>
                  <a:pt x="54" y="94"/>
                </a:cubicBezTo>
                <a:cubicBezTo>
                  <a:pt x="58" y="163"/>
                  <a:pt x="58" y="163"/>
                  <a:pt x="58" y="163"/>
                </a:cubicBezTo>
                <a:cubicBezTo>
                  <a:pt x="28" y="164"/>
                  <a:pt x="0" y="172"/>
                  <a:pt x="0" y="188"/>
                </a:cubicBezTo>
                <a:cubicBezTo>
                  <a:pt x="0" y="204"/>
                  <a:pt x="32" y="213"/>
                  <a:pt x="64" y="213"/>
                </a:cubicBezTo>
                <a:close/>
                <a:moveTo>
                  <a:pt x="50" y="47"/>
                </a:moveTo>
                <a:cubicBezTo>
                  <a:pt x="42" y="47"/>
                  <a:pt x="35" y="41"/>
                  <a:pt x="35" y="33"/>
                </a:cubicBezTo>
                <a:cubicBezTo>
                  <a:pt x="35" y="25"/>
                  <a:pt x="42" y="19"/>
                  <a:pt x="50" y="19"/>
                </a:cubicBezTo>
                <a:cubicBezTo>
                  <a:pt x="57" y="19"/>
                  <a:pt x="64" y="25"/>
                  <a:pt x="64" y="33"/>
                </a:cubicBezTo>
                <a:cubicBezTo>
                  <a:pt x="64" y="41"/>
                  <a:pt x="57" y="47"/>
                  <a:pt x="50" y="47"/>
                </a:cubicBezTo>
                <a:close/>
              </a:path>
            </a:pathLst>
          </a:custGeom>
          <a:solidFill>
            <a:srgbClr val="79797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uk-UA" dirty="0"/>
          </a:p>
        </p:txBody>
      </p:sp>
      <p:sp>
        <p:nvSpPr>
          <p:cNvPr id="18" name="Rectangle 44"/>
          <p:cNvSpPr/>
          <p:nvPr/>
        </p:nvSpPr>
        <p:spPr>
          <a:xfrm>
            <a:off x="4896976" y="2090147"/>
            <a:ext cx="3790362" cy="69762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</a:rPr>
              <a:t>1000 респондентів </a:t>
            </a:r>
          </a:p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</a:rPr>
              <a:t>Квотна за статтю, віком, регіоном і розміром </a:t>
            </a:r>
            <a:endParaRPr lang="uk-UA" sz="1200" dirty="0">
              <a:solidFill>
                <a:srgbClr val="333333"/>
              </a:solidFill>
              <a:latin typeface="+mn-lt"/>
            </a:endParaRPr>
          </a:p>
          <a:p>
            <a:pPr>
              <a:spcBef>
                <a:spcPts val="200"/>
              </a:spcBef>
              <a:buClr>
                <a:srgbClr val="333333"/>
              </a:buClr>
            </a:pPr>
            <a:r>
              <a:rPr lang="uk-UA" sz="1200" b="0" dirty="0" smtClean="0">
                <a:solidFill>
                  <a:srgbClr val="333333"/>
                </a:solidFill>
                <a:latin typeface="+mn-lt"/>
              </a:rPr>
              <a:t>населеного пункту</a:t>
            </a:r>
            <a:endParaRPr lang="uk-UA" sz="1200" b="0" dirty="0">
              <a:solidFill>
                <a:srgbClr val="333333"/>
              </a:solidFill>
              <a:latin typeface="+mn-lt"/>
            </a:endParaRPr>
          </a:p>
        </p:txBody>
      </p:sp>
      <p:sp>
        <p:nvSpPr>
          <p:cNvPr id="19" name="Rectangle 48"/>
          <p:cNvSpPr/>
          <p:nvPr/>
        </p:nvSpPr>
        <p:spPr>
          <a:xfrm>
            <a:off x="2498420" y="2273917"/>
            <a:ext cx="779957" cy="2862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355600">
              <a:lnSpc>
                <a:spcPct val="90000"/>
              </a:lnSpc>
              <a:spcAft>
                <a:spcPct val="35000"/>
              </a:spcAft>
              <a:defRPr/>
            </a:pPr>
            <a:r>
              <a:rPr lang="uk-UA" sz="14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Вибірк</a:t>
            </a:r>
            <a:r>
              <a:rPr lang="uk-UA" sz="1400" b="0" dirty="0">
                <a:solidFill>
                  <a:srgbClr val="333333"/>
                </a:solidFill>
                <a:latin typeface="+mj-lt"/>
                <a:cs typeface="Verdana" pitchFamily="34" charset="0"/>
              </a:rPr>
              <a:t>а</a:t>
            </a:r>
          </a:p>
        </p:txBody>
      </p:sp>
      <p:grpSp>
        <p:nvGrpSpPr>
          <p:cNvPr id="20" name="Group 93"/>
          <p:cNvGrpSpPr/>
          <p:nvPr/>
        </p:nvGrpSpPr>
        <p:grpSpPr>
          <a:xfrm>
            <a:off x="1868196" y="1590353"/>
            <a:ext cx="389499" cy="277615"/>
            <a:chOff x="4430716" y="3000379"/>
            <a:chExt cx="390525" cy="379413"/>
          </a:xfrm>
          <a:solidFill>
            <a:srgbClr val="797979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4643441" y="3194054"/>
              <a:ext cx="177800" cy="185738"/>
            </a:xfrm>
            <a:custGeom>
              <a:avLst/>
              <a:gdLst>
                <a:gd name="T0" fmla="*/ 67 w 78"/>
                <a:gd name="T1" fmla="*/ 11 h 82"/>
                <a:gd name="T2" fmla="*/ 39 w 78"/>
                <a:gd name="T3" fmla="*/ 0 h 82"/>
                <a:gd name="T4" fmla="*/ 11 w 78"/>
                <a:gd name="T5" fmla="*/ 11 h 82"/>
                <a:gd name="T6" fmla="*/ 0 w 78"/>
                <a:gd name="T7" fmla="*/ 46 h 82"/>
                <a:gd name="T8" fmla="*/ 0 w 78"/>
                <a:gd name="T9" fmla="*/ 82 h 82"/>
                <a:gd name="T10" fmla="*/ 78 w 78"/>
                <a:gd name="T11" fmla="*/ 82 h 82"/>
                <a:gd name="T12" fmla="*/ 78 w 78"/>
                <a:gd name="T13" fmla="*/ 46 h 82"/>
                <a:gd name="T14" fmla="*/ 67 w 78"/>
                <a:gd name="T15" fmla="*/ 1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2">
                  <a:moveTo>
                    <a:pt x="67" y="11"/>
                  </a:moveTo>
                  <a:cubicBezTo>
                    <a:pt x="60" y="4"/>
                    <a:pt x="50" y="0"/>
                    <a:pt x="39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8"/>
                    <a:pt x="0" y="30"/>
                    <a:pt x="0" y="46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30"/>
                    <a:pt x="75" y="18"/>
                    <a:pt x="67" y="1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uk-UA" dirty="0"/>
            </a:p>
          </p:txBody>
        </p:sp>
        <p:sp>
          <p:nvSpPr>
            <p:cNvPr id="22" name="Freeform 37"/>
            <p:cNvSpPr>
              <a:spLocks/>
            </p:cNvSpPr>
            <p:nvPr/>
          </p:nvSpPr>
          <p:spPr bwMode="auto">
            <a:xfrm>
              <a:off x="4430716" y="3194054"/>
              <a:ext cx="176213" cy="184150"/>
            </a:xfrm>
            <a:custGeom>
              <a:avLst/>
              <a:gdLst>
                <a:gd name="T0" fmla="*/ 39 w 78"/>
                <a:gd name="T1" fmla="*/ 0 h 81"/>
                <a:gd name="T2" fmla="*/ 11 w 78"/>
                <a:gd name="T3" fmla="*/ 11 h 81"/>
                <a:gd name="T4" fmla="*/ 0 w 78"/>
                <a:gd name="T5" fmla="*/ 46 h 81"/>
                <a:gd name="T6" fmla="*/ 0 w 78"/>
                <a:gd name="T7" fmla="*/ 81 h 81"/>
                <a:gd name="T8" fmla="*/ 78 w 78"/>
                <a:gd name="T9" fmla="*/ 81 h 81"/>
                <a:gd name="T10" fmla="*/ 78 w 78"/>
                <a:gd name="T11" fmla="*/ 46 h 81"/>
                <a:gd name="T12" fmla="*/ 67 w 78"/>
                <a:gd name="T13" fmla="*/ 11 h 81"/>
                <a:gd name="T14" fmla="*/ 39 w 78"/>
                <a:gd name="T15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1">
                  <a:moveTo>
                    <a:pt x="39" y="0"/>
                  </a:moveTo>
                  <a:cubicBezTo>
                    <a:pt x="28" y="0"/>
                    <a:pt x="18" y="3"/>
                    <a:pt x="11" y="11"/>
                  </a:cubicBezTo>
                  <a:cubicBezTo>
                    <a:pt x="3" y="18"/>
                    <a:pt x="0" y="30"/>
                    <a:pt x="0" y="46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78" y="81"/>
                    <a:pt x="78" y="81"/>
                    <a:pt x="78" y="81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78" y="30"/>
                    <a:pt x="74" y="18"/>
                    <a:pt x="67" y="11"/>
                  </a:cubicBezTo>
                  <a:cubicBezTo>
                    <a:pt x="59" y="3"/>
                    <a:pt x="50" y="0"/>
                    <a:pt x="39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uk-UA" dirty="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4654553" y="3001966"/>
              <a:ext cx="155575" cy="152400"/>
            </a:xfrm>
            <a:custGeom>
              <a:avLst/>
              <a:gdLst>
                <a:gd name="T0" fmla="*/ 34 w 68"/>
                <a:gd name="T1" fmla="*/ 67 h 67"/>
                <a:gd name="T2" fmla="*/ 58 w 68"/>
                <a:gd name="T3" fmla="*/ 57 h 67"/>
                <a:gd name="T4" fmla="*/ 68 w 68"/>
                <a:gd name="T5" fmla="*/ 33 h 67"/>
                <a:gd name="T6" fmla="*/ 65 w 68"/>
                <a:gd name="T7" fmla="*/ 21 h 67"/>
                <a:gd name="T8" fmla="*/ 58 w 68"/>
                <a:gd name="T9" fmla="*/ 10 h 67"/>
                <a:gd name="T10" fmla="*/ 47 w 68"/>
                <a:gd name="T11" fmla="*/ 2 h 67"/>
                <a:gd name="T12" fmla="*/ 34 w 68"/>
                <a:gd name="T13" fmla="*/ 0 h 67"/>
                <a:gd name="T14" fmla="*/ 10 w 68"/>
                <a:gd name="T15" fmla="*/ 10 h 67"/>
                <a:gd name="T16" fmla="*/ 0 w 68"/>
                <a:gd name="T17" fmla="*/ 33 h 67"/>
                <a:gd name="T18" fmla="*/ 10 w 68"/>
                <a:gd name="T19" fmla="*/ 57 h 67"/>
                <a:gd name="T20" fmla="*/ 34 w 68"/>
                <a:gd name="T21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67">
                  <a:moveTo>
                    <a:pt x="34" y="67"/>
                  </a:moveTo>
                  <a:cubicBezTo>
                    <a:pt x="43" y="67"/>
                    <a:pt x="51" y="64"/>
                    <a:pt x="58" y="57"/>
                  </a:cubicBezTo>
                  <a:cubicBezTo>
                    <a:pt x="65" y="51"/>
                    <a:pt x="68" y="43"/>
                    <a:pt x="68" y="33"/>
                  </a:cubicBezTo>
                  <a:cubicBezTo>
                    <a:pt x="68" y="29"/>
                    <a:pt x="67" y="25"/>
                    <a:pt x="65" y="21"/>
                  </a:cubicBezTo>
                  <a:cubicBezTo>
                    <a:pt x="64" y="16"/>
                    <a:pt x="61" y="13"/>
                    <a:pt x="58" y="10"/>
                  </a:cubicBezTo>
                  <a:cubicBezTo>
                    <a:pt x="55" y="7"/>
                    <a:pt x="51" y="4"/>
                    <a:pt x="47" y="2"/>
                  </a:cubicBezTo>
                  <a:cubicBezTo>
                    <a:pt x="43" y="0"/>
                    <a:pt x="39" y="0"/>
                    <a:pt x="34" y="0"/>
                  </a:cubicBezTo>
                  <a:cubicBezTo>
                    <a:pt x="25" y="0"/>
                    <a:pt x="17" y="3"/>
                    <a:pt x="10" y="10"/>
                  </a:cubicBezTo>
                  <a:cubicBezTo>
                    <a:pt x="4" y="16"/>
                    <a:pt x="0" y="24"/>
                    <a:pt x="0" y="33"/>
                  </a:cubicBezTo>
                  <a:cubicBezTo>
                    <a:pt x="0" y="43"/>
                    <a:pt x="4" y="51"/>
                    <a:pt x="10" y="57"/>
                  </a:cubicBezTo>
                  <a:cubicBezTo>
                    <a:pt x="17" y="64"/>
                    <a:pt x="25" y="67"/>
                    <a:pt x="34" y="6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uk-UA" dirty="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4441828" y="3000379"/>
              <a:ext cx="153988" cy="153988"/>
            </a:xfrm>
            <a:custGeom>
              <a:avLst/>
              <a:gdLst>
                <a:gd name="T0" fmla="*/ 34 w 68"/>
                <a:gd name="T1" fmla="*/ 68 h 68"/>
                <a:gd name="T2" fmla="*/ 57 w 68"/>
                <a:gd name="T3" fmla="*/ 58 h 68"/>
                <a:gd name="T4" fmla="*/ 68 w 68"/>
                <a:gd name="T5" fmla="*/ 34 h 68"/>
                <a:gd name="T6" fmla="*/ 65 w 68"/>
                <a:gd name="T7" fmla="*/ 21 h 68"/>
                <a:gd name="T8" fmla="*/ 57 w 68"/>
                <a:gd name="T9" fmla="*/ 11 h 68"/>
                <a:gd name="T10" fmla="*/ 46 w 68"/>
                <a:gd name="T11" fmla="*/ 3 h 68"/>
                <a:gd name="T12" fmla="*/ 34 w 68"/>
                <a:gd name="T13" fmla="*/ 0 h 68"/>
                <a:gd name="T14" fmla="*/ 10 w 68"/>
                <a:gd name="T15" fmla="*/ 11 h 68"/>
                <a:gd name="T16" fmla="*/ 0 w 68"/>
                <a:gd name="T17" fmla="*/ 34 h 68"/>
                <a:gd name="T18" fmla="*/ 10 w 68"/>
                <a:gd name="T19" fmla="*/ 58 h 68"/>
                <a:gd name="T20" fmla="*/ 34 w 68"/>
                <a:gd name="T2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" h="68">
                  <a:moveTo>
                    <a:pt x="34" y="68"/>
                  </a:moveTo>
                  <a:cubicBezTo>
                    <a:pt x="43" y="68"/>
                    <a:pt x="51" y="65"/>
                    <a:pt x="57" y="58"/>
                  </a:cubicBezTo>
                  <a:cubicBezTo>
                    <a:pt x="64" y="52"/>
                    <a:pt x="68" y="44"/>
                    <a:pt x="68" y="34"/>
                  </a:cubicBezTo>
                  <a:cubicBezTo>
                    <a:pt x="68" y="30"/>
                    <a:pt x="67" y="26"/>
                    <a:pt x="65" y="21"/>
                  </a:cubicBezTo>
                  <a:cubicBezTo>
                    <a:pt x="63" y="17"/>
                    <a:pt x="61" y="14"/>
                    <a:pt x="57" y="11"/>
                  </a:cubicBezTo>
                  <a:cubicBezTo>
                    <a:pt x="54" y="7"/>
                    <a:pt x="51" y="5"/>
                    <a:pt x="46" y="3"/>
                  </a:cubicBezTo>
                  <a:cubicBezTo>
                    <a:pt x="42" y="1"/>
                    <a:pt x="38" y="0"/>
                    <a:pt x="34" y="0"/>
                  </a:cubicBezTo>
                  <a:cubicBezTo>
                    <a:pt x="24" y="0"/>
                    <a:pt x="16" y="4"/>
                    <a:pt x="10" y="11"/>
                  </a:cubicBezTo>
                  <a:cubicBezTo>
                    <a:pt x="3" y="17"/>
                    <a:pt x="0" y="25"/>
                    <a:pt x="0" y="34"/>
                  </a:cubicBezTo>
                  <a:cubicBezTo>
                    <a:pt x="0" y="44"/>
                    <a:pt x="3" y="52"/>
                    <a:pt x="10" y="58"/>
                  </a:cubicBezTo>
                  <a:cubicBezTo>
                    <a:pt x="16" y="65"/>
                    <a:pt x="24" y="68"/>
                    <a:pt x="34" y="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uk-UA" dirty="0"/>
            </a:p>
          </p:txBody>
        </p:sp>
      </p:grpSp>
      <p:cxnSp>
        <p:nvCxnSpPr>
          <p:cNvPr id="25" name="Straight Connector 54"/>
          <p:cNvCxnSpPr/>
          <p:nvPr/>
        </p:nvCxnSpPr>
        <p:spPr>
          <a:xfrm>
            <a:off x="1529830" y="2768559"/>
            <a:ext cx="7146627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1"/>
          <p:cNvSpPr/>
          <p:nvPr/>
        </p:nvSpPr>
        <p:spPr>
          <a:xfrm>
            <a:off x="2498522" y="2824364"/>
            <a:ext cx="2286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2000"/>
              <a:defRPr/>
            </a:pPr>
            <a:r>
              <a:rPr lang="uk-UA" sz="14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Метод </a:t>
            </a:r>
          </a:p>
        </p:txBody>
      </p:sp>
      <p:sp>
        <p:nvSpPr>
          <p:cNvPr id="27" name="Прямоугольник 2"/>
          <p:cNvSpPr/>
          <p:nvPr/>
        </p:nvSpPr>
        <p:spPr>
          <a:xfrm>
            <a:off x="4895073" y="2859191"/>
            <a:ext cx="37813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</a:pPr>
            <a:r>
              <a:rPr lang="uk-UA" sz="1200" b="0" dirty="0" smtClean="0">
                <a:solidFill>
                  <a:srgbClr val="333333"/>
                </a:solidFill>
                <a:latin typeface="+mn-lt"/>
              </a:rPr>
              <a:t>Онлайн</a:t>
            </a:r>
            <a:endParaRPr lang="uk-UA" sz="1200" b="0" dirty="0">
              <a:solidFill>
                <a:srgbClr val="333333"/>
              </a:solidFill>
              <a:latin typeface="+mn-lt"/>
            </a:endParaRPr>
          </a:p>
        </p:txBody>
      </p:sp>
      <p:cxnSp>
        <p:nvCxnSpPr>
          <p:cNvPr id="28" name="Straight Connector 54"/>
          <p:cNvCxnSpPr/>
          <p:nvPr/>
        </p:nvCxnSpPr>
        <p:spPr>
          <a:xfrm>
            <a:off x="1511865" y="3219822"/>
            <a:ext cx="718283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Прямоугольник 4"/>
          <p:cNvSpPr/>
          <p:nvPr/>
        </p:nvSpPr>
        <p:spPr>
          <a:xfrm>
            <a:off x="2498522" y="3327834"/>
            <a:ext cx="12632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14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Періодичність</a:t>
            </a:r>
            <a:endParaRPr lang="uk-UA" sz="1400" b="0" dirty="0">
              <a:solidFill>
                <a:srgbClr val="333333"/>
              </a:solidFill>
              <a:latin typeface="+mj-lt"/>
              <a:cs typeface="Verdana" pitchFamily="34" charset="0"/>
            </a:endParaRPr>
          </a:p>
        </p:txBody>
      </p:sp>
      <p:sp>
        <p:nvSpPr>
          <p:cNvPr id="30" name="Freeform 114"/>
          <p:cNvSpPr>
            <a:spLocks noEditPoints="1"/>
          </p:cNvSpPr>
          <p:nvPr/>
        </p:nvSpPr>
        <p:spPr bwMode="auto">
          <a:xfrm>
            <a:off x="1820646" y="2207772"/>
            <a:ext cx="446805" cy="418522"/>
          </a:xfrm>
          <a:custGeom>
            <a:avLst/>
            <a:gdLst>
              <a:gd name="T0" fmla="*/ 190 w 194"/>
              <a:gd name="T1" fmla="*/ 80 h 215"/>
              <a:gd name="T2" fmla="*/ 167 w 194"/>
              <a:gd name="T3" fmla="*/ 41 h 215"/>
              <a:gd name="T4" fmla="*/ 135 w 194"/>
              <a:gd name="T5" fmla="*/ 42 h 215"/>
              <a:gd name="T6" fmla="*/ 97 w 194"/>
              <a:gd name="T7" fmla="*/ 0 h 215"/>
              <a:gd name="T8" fmla="*/ 59 w 194"/>
              <a:gd name="T9" fmla="*/ 42 h 215"/>
              <a:gd name="T10" fmla="*/ 27 w 194"/>
              <a:gd name="T11" fmla="*/ 41 h 215"/>
              <a:gd name="T12" fmla="*/ 4 w 194"/>
              <a:gd name="T13" fmla="*/ 80 h 215"/>
              <a:gd name="T14" fmla="*/ 4 w 194"/>
              <a:gd name="T15" fmla="*/ 135 h 215"/>
              <a:gd name="T16" fmla="*/ 27 w 194"/>
              <a:gd name="T17" fmla="*/ 175 h 215"/>
              <a:gd name="T18" fmla="*/ 59 w 194"/>
              <a:gd name="T19" fmla="*/ 173 h 215"/>
              <a:gd name="T20" fmla="*/ 97 w 194"/>
              <a:gd name="T21" fmla="*/ 215 h 215"/>
              <a:gd name="T22" fmla="*/ 135 w 194"/>
              <a:gd name="T23" fmla="*/ 173 h 215"/>
              <a:gd name="T24" fmla="*/ 167 w 194"/>
              <a:gd name="T25" fmla="*/ 175 h 215"/>
              <a:gd name="T26" fmla="*/ 190 w 194"/>
              <a:gd name="T27" fmla="*/ 135 h 215"/>
              <a:gd name="T28" fmla="*/ 36 w 194"/>
              <a:gd name="T29" fmla="*/ 163 h 215"/>
              <a:gd name="T30" fmla="*/ 15 w 194"/>
              <a:gd name="T31" fmla="*/ 155 h 215"/>
              <a:gd name="T32" fmla="*/ 30 w 194"/>
              <a:gd name="T33" fmla="*/ 117 h 215"/>
              <a:gd name="T34" fmla="*/ 55 w 194"/>
              <a:gd name="T35" fmla="*/ 161 h 215"/>
              <a:gd name="T36" fmla="*/ 49 w 194"/>
              <a:gd name="T37" fmla="*/ 117 h 215"/>
              <a:gd name="T38" fmla="*/ 49 w 194"/>
              <a:gd name="T39" fmla="*/ 99 h 215"/>
              <a:gd name="T40" fmla="*/ 49 w 194"/>
              <a:gd name="T41" fmla="*/ 108 h 215"/>
              <a:gd name="T42" fmla="*/ 51 w 194"/>
              <a:gd name="T43" fmla="*/ 81 h 215"/>
              <a:gd name="T44" fmla="*/ 15 w 194"/>
              <a:gd name="T45" fmla="*/ 77 h 215"/>
              <a:gd name="T46" fmla="*/ 29 w 194"/>
              <a:gd name="T47" fmla="*/ 52 h 215"/>
              <a:gd name="T48" fmla="*/ 55 w 194"/>
              <a:gd name="T49" fmla="*/ 54 h 215"/>
              <a:gd name="T50" fmla="*/ 129 w 194"/>
              <a:gd name="T51" fmla="*/ 71 h 215"/>
              <a:gd name="T52" fmla="*/ 113 w 194"/>
              <a:gd name="T53" fmla="*/ 62 h 215"/>
              <a:gd name="T54" fmla="*/ 129 w 194"/>
              <a:gd name="T55" fmla="*/ 71 h 215"/>
              <a:gd name="T56" fmla="*/ 97 w 194"/>
              <a:gd name="T57" fmla="*/ 12 h 215"/>
              <a:gd name="T58" fmla="*/ 122 w 194"/>
              <a:gd name="T59" fmla="*/ 45 h 215"/>
              <a:gd name="T60" fmla="*/ 71 w 194"/>
              <a:gd name="T61" fmla="*/ 45 h 215"/>
              <a:gd name="T62" fmla="*/ 68 w 194"/>
              <a:gd name="T63" fmla="*/ 57 h 215"/>
              <a:gd name="T64" fmla="*/ 73 w 194"/>
              <a:gd name="T65" fmla="*/ 66 h 215"/>
              <a:gd name="T66" fmla="*/ 68 w 194"/>
              <a:gd name="T67" fmla="*/ 57 h 215"/>
              <a:gd name="T68" fmla="*/ 73 w 194"/>
              <a:gd name="T69" fmla="*/ 149 h 215"/>
              <a:gd name="T70" fmla="*/ 68 w 194"/>
              <a:gd name="T71" fmla="*/ 158 h 215"/>
              <a:gd name="T72" fmla="*/ 111 w 194"/>
              <a:gd name="T73" fmla="*/ 194 h 215"/>
              <a:gd name="T74" fmla="*/ 83 w 194"/>
              <a:gd name="T75" fmla="*/ 194 h 215"/>
              <a:gd name="T76" fmla="*/ 97 w 194"/>
              <a:gd name="T77" fmla="*/ 161 h 215"/>
              <a:gd name="T78" fmla="*/ 111 w 194"/>
              <a:gd name="T79" fmla="*/ 194 h 215"/>
              <a:gd name="T80" fmla="*/ 113 w 194"/>
              <a:gd name="T81" fmla="*/ 153 h 215"/>
              <a:gd name="T82" fmla="*/ 129 w 194"/>
              <a:gd name="T83" fmla="*/ 144 h 215"/>
              <a:gd name="T84" fmla="*/ 131 w 194"/>
              <a:gd name="T85" fmla="*/ 127 h 215"/>
              <a:gd name="T86" fmla="*/ 97 w 194"/>
              <a:gd name="T87" fmla="*/ 146 h 215"/>
              <a:gd name="T88" fmla="*/ 63 w 194"/>
              <a:gd name="T89" fmla="*/ 127 h 215"/>
              <a:gd name="T90" fmla="*/ 63 w 194"/>
              <a:gd name="T91" fmla="*/ 88 h 215"/>
              <a:gd name="T92" fmla="*/ 97 w 194"/>
              <a:gd name="T93" fmla="*/ 69 h 215"/>
              <a:gd name="T94" fmla="*/ 131 w 194"/>
              <a:gd name="T95" fmla="*/ 88 h 215"/>
              <a:gd name="T96" fmla="*/ 131 w 194"/>
              <a:gd name="T97" fmla="*/ 127 h 215"/>
              <a:gd name="T98" fmla="*/ 165 w 194"/>
              <a:gd name="T99" fmla="*/ 52 h 215"/>
              <a:gd name="T100" fmla="*/ 179 w 194"/>
              <a:gd name="T101" fmla="*/ 77 h 215"/>
              <a:gd name="T102" fmla="*/ 143 w 194"/>
              <a:gd name="T103" fmla="*/ 81 h 215"/>
              <a:gd name="T104" fmla="*/ 158 w 194"/>
              <a:gd name="T105" fmla="*/ 52 h 215"/>
              <a:gd name="T106" fmla="*/ 155 w 194"/>
              <a:gd name="T107" fmla="*/ 108 h 215"/>
              <a:gd name="T108" fmla="*/ 145 w 194"/>
              <a:gd name="T109" fmla="*/ 117 h 215"/>
              <a:gd name="T110" fmla="*/ 145 w 194"/>
              <a:gd name="T111" fmla="*/ 99 h 215"/>
              <a:gd name="T112" fmla="*/ 164 w 194"/>
              <a:gd name="T113" fmla="*/ 163 h 215"/>
              <a:gd name="T114" fmla="*/ 138 w 194"/>
              <a:gd name="T115" fmla="*/ 161 h 215"/>
              <a:gd name="T116" fmla="*/ 164 w 194"/>
              <a:gd name="T117" fmla="*/ 117 h 215"/>
              <a:gd name="T118" fmla="*/ 179 w 194"/>
              <a:gd name="T119" fmla="*/ 15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94" h="215">
                <a:moveTo>
                  <a:pt x="173" y="108"/>
                </a:moveTo>
                <a:cubicBezTo>
                  <a:pt x="181" y="98"/>
                  <a:pt x="187" y="89"/>
                  <a:pt x="190" y="80"/>
                </a:cubicBezTo>
                <a:cubicBezTo>
                  <a:pt x="194" y="70"/>
                  <a:pt x="194" y="61"/>
                  <a:pt x="190" y="54"/>
                </a:cubicBezTo>
                <a:cubicBezTo>
                  <a:pt x="186" y="47"/>
                  <a:pt x="178" y="42"/>
                  <a:pt x="167" y="41"/>
                </a:cubicBezTo>
                <a:cubicBezTo>
                  <a:pt x="164" y="40"/>
                  <a:pt x="160" y="40"/>
                  <a:pt x="156" y="40"/>
                </a:cubicBezTo>
                <a:cubicBezTo>
                  <a:pt x="149" y="40"/>
                  <a:pt x="142" y="40"/>
                  <a:pt x="135" y="42"/>
                </a:cubicBezTo>
                <a:cubicBezTo>
                  <a:pt x="131" y="30"/>
                  <a:pt x="126" y="20"/>
                  <a:pt x="120" y="13"/>
                </a:cubicBezTo>
                <a:cubicBezTo>
                  <a:pt x="113" y="5"/>
                  <a:pt x="105" y="0"/>
                  <a:pt x="97" y="0"/>
                </a:cubicBezTo>
                <a:cubicBezTo>
                  <a:pt x="89" y="0"/>
                  <a:pt x="81" y="5"/>
                  <a:pt x="74" y="13"/>
                </a:cubicBezTo>
                <a:cubicBezTo>
                  <a:pt x="68" y="21"/>
                  <a:pt x="63" y="30"/>
                  <a:pt x="59" y="42"/>
                </a:cubicBezTo>
                <a:cubicBezTo>
                  <a:pt x="52" y="40"/>
                  <a:pt x="45" y="40"/>
                  <a:pt x="38" y="40"/>
                </a:cubicBezTo>
                <a:cubicBezTo>
                  <a:pt x="34" y="40"/>
                  <a:pt x="30" y="40"/>
                  <a:pt x="27" y="41"/>
                </a:cubicBezTo>
                <a:cubicBezTo>
                  <a:pt x="16" y="42"/>
                  <a:pt x="8" y="47"/>
                  <a:pt x="4" y="54"/>
                </a:cubicBezTo>
                <a:cubicBezTo>
                  <a:pt x="0" y="61"/>
                  <a:pt x="0" y="70"/>
                  <a:pt x="4" y="80"/>
                </a:cubicBezTo>
                <a:cubicBezTo>
                  <a:pt x="7" y="89"/>
                  <a:pt x="13" y="98"/>
                  <a:pt x="21" y="108"/>
                </a:cubicBezTo>
                <a:cubicBezTo>
                  <a:pt x="13" y="117"/>
                  <a:pt x="7" y="126"/>
                  <a:pt x="4" y="135"/>
                </a:cubicBezTo>
                <a:cubicBezTo>
                  <a:pt x="0" y="145"/>
                  <a:pt x="0" y="154"/>
                  <a:pt x="4" y="161"/>
                </a:cubicBezTo>
                <a:cubicBezTo>
                  <a:pt x="8" y="168"/>
                  <a:pt x="16" y="173"/>
                  <a:pt x="27" y="175"/>
                </a:cubicBezTo>
                <a:cubicBezTo>
                  <a:pt x="30" y="175"/>
                  <a:pt x="34" y="175"/>
                  <a:pt x="38" y="175"/>
                </a:cubicBezTo>
                <a:cubicBezTo>
                  <a:pt x="45" y="175"/>
                  <a:pt x="52" y="175"/>
                  <a:pt x="59" y="173"/>
                </a:cubicBezTo>
                <a:cubicBezTo>
                  <a:pt x="63" y="185"/>
                  <a:pt x="68" y="195"/>
                  <a:pt x="74" y="202"/>
                </a:cubicBezTo>
                <a:cubicBezTo>
                  <a:pt x="81" y="210"/>
                  <a:pt x="89" y="215"/>
                  <a:pt x="97" y="215"/>
                </a:cubicBezTo>
                <a:cubicBezTo>
                  <a:pt x="105" y="215"/>
                  <a:pt x="113" y="210"/>
                  <a:pt x="120" y="202"/>
                </a:cubicBezTo>
                <a:cubicBezTo>
                  <a:pt x="126" y="195"/>
                  <a:pt x="131" y="185"/>
                  <a:pt x="135" y="173"/>
                </a:cubicBezTo>
                <a:cubicBezTo>
                  <a:pt x="142" y="175"/>
                  <a:pt x="150" y="176"/>
                  <a:pt x="156" y="176"/>
                </a:cubicBezTo>
                <a:cubicBezTo>
                  <a:pt x="160" y="176"/>
                  <a:pt x="164" y="175"/>
                  <a:pt x="167" y="175"/>
                </a:cubicBezTo>
                <a:cubicBezTo>
                  <a:pt x="178" y="173"/>
                  <a:pt x="185" y="168"/>
                  <a:pt x="190" y="161"/>
                </a:cubicBezTo>
                <a:cubicBezTo>
                  <a:pt x="194" y="154"/>
                  <a:pt x="194" y="145"/>
                  <a:pt x="190" y="135"/>
                </a:cubicBezTo>
                <a:cubicBezTo>
                  <a:pt x="187" y="126"/>
                  <a:pt x="181" y="117"/>
                  <a:pt x="173" y="108"/>
                </a:cubicBezTo>
                <a:close/>
                <a:moveTo>
                  <a:pt x="36" y="163"/>
                </a:moveTo>
                <a:cubicBezTo>
                  <a:pt x="34" y="163"/>
                  <a:pt x="32" y="163"/>
                  <a:pt x="29" y="163"/>
                </a:cubicBezTo>
                <a:cubicBezTo>
                  <a:pt x="22" y="162"/>
                  <a:pt x="17" y="159"/>
                  <a:pt x="15" y="155"/>
                </a:cubicBezTo>
                <a:cubicBezTo>
                  <a:pt x="12" y="151"/>
                  <a:pt x="12" y="145"/>
                  <a:pt x="15" y="138"/>
                </a:cubicBezTo>
                <a:cubicBezTo>
                  <a:pt x="18" y="132"/>
                  <a:pt x="23" y="124"/>
                  <a:pt x="30" y="117"/>
                </a:cubicBezTo>
                <a:cubicBezTo>
                  <a:pt x="36" y="123"/>
                  <a:pt x="43" y="129"/>
                  <a:pt x="51" y="135"/>
                </a:cubicBezTo>
                <a:cubicBezTo>
                  <a:pt x="52" y="144"/>
                  <a:pt x="53" y="153"/>
                  <a:pt x="55" y="161"/>
                </a:cubicBezTo>
                <a:cubicBezTo>
                  <a:pt x="48" y="163"/>
                  <a:pt x="42" y="163"/>
                  <a:pt x="36" y="163"/>
                </a:cubicBezTo>
                <a:close/>
                <a:moveTo>
                  <a:pt x="49" y="117"/>
                </a:moveTo>
                <a:cubicBezTo>
                  <a:pt x="46" y="114"/>
                  <a:pt x="42" y="111"/>
                  <a:pt x="39" y="108"/>
                </a:cubicBezTo>
                <a:cubicBezTo>
                  <a:pt x="42" y="105"/>
                  <a:pt x="46" y="102"/>
                  <a:pt x="49" y="99"/>
                </a:cubicBezTo>
                <a:cubicBezTo>
                  <a:pt x="49" y="99"/>
                  <a:pt x="49" y="99"/>
                  <a:pt x="49" y="99"/>
                </a:cubicBezTo>
                <a:cubicBezTo>
                  <a:pt x="49" y="102"/>
                  <a:pt x="49" y="105"/>
                  <a:pt x="49" y="108"/>
                </a:cubicBezTo>
                <a:cubicBezTo>
                  <a:pt x="49" y="111"/>
                  <a:pt x="49" y="114"/>
                  <a:pt x="49" y="117"/>
                </a:cubicBezTo>
                <a:close/>
                <a:moveTo>
                  <a:pt x="51" y="81"/>
                </a:moveTo>
                <a:cubicBezTo>
                  <a:pt x="43" y="86"/>
                  <a:pt x="36" y="92"/>
                  <a:pt x="30" y="98"/>
                </a:cubicBezTo>
                <a:cubicBezTo>
                  <a:pt x="23" y="91"/>
                  <a:pt x="18" y="84"/>
                  <a:pt x="15" y="77"/>
                </a:cubicBezTo>
                <a:cubicBezTo>
                  <a:pt x="12" y="70"/>
                  <a:pt x="12" y="64"/>
                  <a:pt x="14" y="60"/>
                </a:cubicBezTo>
                <a:cubicBezTo>
                  <a:pt x="17" y="56"/>
                  <a:pt x="22" y="53"/>
                  <a:pt x="29" y="52"/>
                </a:cubicBezTo>
                <a:cubicBezTo>
                  <a:pt x="32" y="52"/>
                  <a:pt x="34" y="52"/>
                  <a:pt x="37" y="52"/>
                </a:cubicBezTo>
                <a:cubicBezTo>
                  <a:pt x="42" y="52"/>
                  <a:pt x="49" y="53"/>
                  <a:pt x="55" y="54"/>
                </a:cubicBezTo>
                <a:cubicBezTo>
                  <a:pt x="53" y="63"/>
                  <a:pt x="52" y="72"/>
                  <a:pt x="51" y="81"/>
                </a:cubicBezTo>
                <a:close/>
                <a:moveTo>
                  <a:pt x="129" y="71"/>
                </a:moveTo>
                <a:cubicBezTo>
                  <a:pt x="126" y="69"/>
                  <a:pt x="123" y="68"/>
                  <a:pt x="121" y="66"/>
                </a:cubicBezTo>
                <a:cubicBezTo>
                  <a:pt x="118" y="65"/>
                  <a:pt x="116" y="63"/>
                  <a:pt x="113" y="62"/>
                </a:cubicBezTo>
                <a:cubicBezTo>
                  <a:pt x="118" y="60"/>
                  <a:pt x="122" y="59"/>
                  <a:pt x="126" y="57"/>
                </a:cubicBezTo>
                <a:cubicBezTo>
                  <a:pt x="127" y="62"/>
                  <a:pt x="128" y="66"/>
                  <a:pt x="129" y="71"/>
                </a:cubicBezTo>
                <a:close/>
                <a:moveTo>
                  <a:pt x="83" y="21"/>
                </a:moveTo>
                <a:cubicBezTo>
                  <a:pt x="87" y="15"/>
                  <a:pt x="92" y="12"/>
                  <a:pt x="97" y="12"/>
                </a:cubicBezTo>
                <a:cubicBezTo>
                  <a:pt x="102" y="12"/>
                  <a:pt x="107" y="15"/>
                  <a:pt x="111" y="21"/>
                </a:cubicBezTo>
                <a:cubicBezTo>
                  <a:pt x="115" y="27"/>
                  <a:pt x="119" y="35"/>
                  <a:pt x="122" y="45"/>
                </a:cubicBezTo>
                <a:cubicBezTo>
                  <a:pt x="115" y="47"/>
                  <a:pt x="106" y="50"/>
                  <a:pt x="97" y="54"/>
                </a:cubicBezTo>
                <a:cubicBezTo>
                  <a:pt x="88" y="50"/>
                  <a:pt x="80" y="47"/>
                  <a:pt x="71" y="45"/>
                </a:cubicBezTo>
                <a:cubicBezTo>
                  <a:pt x="75" y="35"/>
                  <a:pt x="78" y="27"/>
                  <a:pt x="83" y="21"/>
                </a:cubicBezTo>
                <a:close/>
                <a:moveTo>
                  <a:pt x="68" y="57"/>
                </a:moveTo>
                <a:cubicBezTo>
                  <a:pt x="72" y="59"/>
                  <a:pt x="77" y="60"/>
                  <a:pt x="81" y="62"/>
                </a:cubicBezTo>
                <a:cubicBezTo>
                  <a:pt x="78" y="63"/>
                  <a:pt x="76" y="65"/>
                  <a:pt x="73" y="66"/>
                </a:cubicBezTo>
                <a:cubicBezTo>
                  <a:pt x="70" y="68"/>
                  <a:pt x="68" y="69"/>
                  <a:pt x="65" y="71"/>
                </a:cubicBezTo>
                <a:cubicBezTo>
                  <a:pt x="66" y="66"/>
                  <a:pt x="67" y="62"/>
                  <a:pt x="68" y="57"/>
                </a:cubicBezTo>
                <a:close/>
                <a:moveTo>
                  <a:pt x="65" y="144"/>
                </a:moveTo>
                <a:cubicBezTo>
                  <a:pt x="68" y="146"/>
                  <a:pt x="71" y="148"/>
                  <a:pt x="73" y="149"/>
                </a:cubicBezTo>
                <a:cubicBezTo>
                  <a:pt x="75" y="150"/>
                  <a:pt x="78" y="152"/>
                  <a:pt x="81" y="153"/>
                </a:cubicBezTo>
                <a:cubicBezTo>
                  <a:pt x="76" y="155"/>
                  <a:pt x="72" y="157"/>
                  <a:pt x="68" y="158"/>
                </a:cubicBezTo>
                <a:cubicBezTo>
                  <a:pt x="67" y="153"/>
                  <a:pt x="66" y="149"/>
                  <a:pt x="65" y="144"/>
                </a:cubicBezTo>
                <a:close/>
                <a:moveTo>
                  <a:pt x="111" y="194"/>
                </a:moveTo>
                <a:cubicBezTo>
                  <a:pt x="107" y="200"/>
                  <a:pt x="102" y="203"/>
                  <a:pt x="97" y="203"/>
                </a:cubicBezTo>
                <a:cubicBezTo>
                  <a:pt x="92" y="203"/>
                  <a:pt x="87" y="200"/>
                  <a:pt x="83" y="194"/>
                </a:cubicBezTo>
                <a:cubicBezTo>
                  <a:pt x="78" y="188"/>
                  <a:pt x="75" y="180"/>
                  <a:pt x="72" y="170"/>
                </a:cubicBezTo>
                <a:cubicBezTo>
                  <a:pt x="80" y="168"/>
                  <a:pt x="89" y="165"/>
                  <a:pt x="97" y="161"/>
                </a:cubicBezTo>
                <a:cubicBezTo>
                  <a:pt x="105" y="165"/>
                  <a:pt x="114" y="168"/>
                  <a:pt x="122" y="170"/>
                </a:cubicBezTo>
                <a:cubicBezTo>
                  <a:pt x="119" y="180"/>
                  <a:pt x="115" y="188"/>
                  <a:pt x="111" y="194"/>
                </a:cubicBezTo>
                <a:close/>
                <a:moveTo>
                  <a:pt x="126" y="158"/>
                </a:moveTo>
                <a:cubicBezTo>
                  <a:pt x="122" y="157"/>
                  <a:pt x="118" y="155"/>
                  <a:pt x="113" y="153"/>
                </a:cubicBezTo>
                <a:cubicBezTo>
                  <a:pt x="116" y="152"/>
                  <a:pt x="118" y="151"/>
                  <a:pt x="121" y="149"/>
                </a:cubicBezTo>
                <a:cubicBezTo>
                  <a:pt x="124" y="147"/>
                  <a:pt x="126" y="146"/>
                  <a:pt x="129" y="144"/>
                </a:cubicBezTo>
                <a:cubicBezTo>
                  <a:pt x="128" y="149"/>
                  <a:pt x="127" y="154"/>
                  <a:pt x="126" y="158"/>
                </a:cubicBezTo>
                <a:close/>
                <a:moveTo>
                  <a:pt x="131" y="127"/>
                </a:moveTo>
                <a:cubicBezTo>
                  <a:pt x="126" y="130"/>
                  <a:pt x="120" y="134"/>
                  <a:pt x="114" y="137"/>
                </a:cubicBezTo>
                <a:cubicBezTo>
                  <a:pt x="109" y="141"/>
                  <a:pt x="103" y="144"/>
                  <a:pt x="97" y="146"/>
                </a:cubicBezTo>
                <a:cubicBezTo>
                  <a:pt x="91" y="144"/>
                  <a:pt x="85" y="141"/>
                  <a:pt x="80" y="137"/>
                </a:cubicBezTo>
                <a:cubicBezTo>
                  <a:pt x="73" y="134"/>
                  <a:pt x="68" y="130"/>
                  <a:pt x="63" y="127"/>
                </a:cubicBezTo>
                <a:cubicBezTo>
                  <a:pt x="63" y="121"/>
                  <a:pt x="63" y="115"/>
                  <a:pt x="63" y="108"/>
                </a:cubicBezTo>
                <a:cubicBezTo>
                  <a:pt x="63" y="100"/>
                  <a:pt x="63" y="94"/>
                  <a:pt x="63" y="88"/>
                </a:cubicBezTo>
                <a:cubicBezTo>
                  <a:pt x="68" y="85"/>
                  <a:pt x="74" y="81"/>
                  <a:pt x="80" y="78"/>
                </a:cubicBezTo>
                <a:cubicBezTo>
                  <a:pt x="85" y="75"/>
                  <a:pt x="91" y="72"/>
                  <a:pt x="97" y="69"/>
                </a:cubicBezTo>
                <a:cubicBezTo>
                  <a:pt x="103" y="72"/>
                  <a:pt x="109" y="75"/>
                  <a:pt x="114" y="78"/>
                </a:cubicBezTo>
                <a:cubicBezTo>
                  <a:pt x="120" y="81"/>
                  <a:pt x="125" y="85"/>
                  <a:pt x="131" y="88"/>
                </a:cubicBezTo>
                <a:cubicBezTo>
                  <a:pt x="131" y="94"/>
                  <a:pt x="131" y="100"/>
                  <a:pt x="131" y="108"/>
                </a:cubicBezTo>
                <a:cubicBezTo>
                  <a:pt x="131" y="115"/>
                  <a:pt x="131" y="121"/>
                  <a:pt x="131" y="127"/>
                </a:cubicBezTo>
                <a:close/>
                <a:moveTo>
                  <a:pt x="158" y="52"/>
                </a:moveTo>
                <a:cubicBezTo>
                  <a:pt x="160" y="52"/>
                  <a:pt x="162" y="52"/>
                  <a:pt x="165" y="52"/>
                </a:cubicBezTo>
                <a:cubicBezTo>
                  <a:pt x="172" y="53"/>
                  <a:pt x="177" y="56"/>
                  <a:pt x="179" y="60"/>
                </a:cubicBezTo>
                <a:cubicBezTo>
                  <a:pt x="182" y="64"/>
                  <a:pt x="182" y="70"/>
                  <a:pt x="179" y="77"/>
                </a:cubicBezTo>
                <a:cubicBezTo>
                  <a:pt x="176" y="84"/>
                  <a:pt x="171" y="91"/>
                  <a:pt x="164" y="98"/>
                </a:cubicBezTo>
                <a:cubicBezTo>
                  <a:pt x="158" y="92"/>
                  <a:pt x="151" y="86"/>
                  <a:pt x="143" y="81"/>
                </a:cubicBezTo>
                <a:cubicBezTo>
                  <a:pt x="142" y="72"/>
                  <a:pt x="141" y="63"/>
                  <a:pt x="138" y="54"/>
                </a:cubicBezTo>
                <a:cubicBezTo>
                  <a:pt x="145" y="53"/>
                  <a:pt x="152" y="52"/>
                  <a:pt x="158" y="52"/>
                </a:cubicBezTo>
                <a:close/>
                <a:moveTo>
                  <a:pt x="145" y="99"/>
                </a:moveTo>
                <a:cubicBezTo>
                  <a:pt x="148" y="102"/>
                  <a:pt x="152" y="105"/>
                  <a:pt x="155" y="108"/>
                </a:cubicBezTo>
                <a:cubicBezTo>
                  <a:pt x="153" y="110"/>
                  <a:pt x="151" y="111"/>
                  <a:pt x="149" y="113"/>
                </a:cubicBezTo>
                <a:cubicBezTo>
                  <a:pt x="147" y="114"/>
                  <a:pt x="146" y="116"/>
                  <a:pt x="145" y="117"/>
                </a:cubicBezTo>
                <a:cubicBezTo>
                  <a:pt x="145" y="114"/>
                  <a:pt x="145" y="110"/>
                  <a:pt x="145" y="108"/>
                </a:cubicBezTo>
                <a:cubicBezTo>
                  <a:pt x="145" y="105"/>
                  <a:pt x="145" y="102"/>
                  <a:pt x="145" y="99"/>
                </a:cubicBezTo>
                <a:close/>
                <a:moveTo>
                  <a:pt x="179" y="155"/>
                </a:moveTo>
                <a:cubicBezTo>
                  <a:pt x="177" y="159"/>
                  <a:pt x="172" y="162"/>
                  <a:pt x="164" y="163"/>
                </a:cubicBezTo>
                <a:cubicBezTo>
                  <a:pt x="162" y="163"/>
                  <a:pt x="160" y="163"/>
                  <a:pt x="158" y="163"/>
                </a:cubicBezTo>
                <a:cubicBezTo>
                  <a:pt x="152" y="163"/>
                  <a:pt x="145" y="163"/>
                  <a:pt x="138" y="161"/>
                </a:cubicBezTo>
                <a:cubicBezTo>
                  <a:pt x="141" y="153"/>
                  <a:pt x="142" y="144"/>
                  <a:pt x="143" y="134"/>
                </a:cubicBezTo>
                <a:cubicBezTo>
                  <a:pt x="151" y="129"/>
                  <a:pt x="158" y="123"/>
                  <a:pt x="164" y="117"/>
                </a:cubicBezTo>
                <a:cubicBezTo>
                  <a:pt x="171" y="125"/>
                  <a:pt x="176" y="132"/>
                  <a:pt x="179" y="139"/>
                </a:cubicBezTo>
                <a:cubicBezTo>
                  <a:pt x="181" y="145"/>
                  <a:pt x="182" y="151"/>
                  <a:pt x="179" y="155"/>
                </a:cubicBezTo>
                <a:close/>
              </a:path>
            </a:pathLst>
          </a:custGeom>
          <a:solidFill>
            <a:srgbClr val="79797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sp>
        <p:nvSpPr>
          <p:cNvPr id="31" name="Freeform 35"/>
          <p:cNvSpPr>
            <a:spLocks noEditPoints="1"/>
          </p:cNvSpPr>
          <p:nvPr/>
        </p:nvSpPr>
        <p:spPr bwMode="auto">
          <a:xfrm>
            <a:off x="1808332" y="3323494"/>
            <a:ext cx="496800" cy="360000"/>
          </a:xfrm>
          <a:custGeom>
            <a:avLst/>
            <a:gdLst>
              <a:gd name="T0" fmla="*/ 183 w 220"/>
              <a:gd name="T1" fmla="*/ 0 h 231"/>
              <a:gd name="T2" fmla="*/ 0 w 220"/>
              <a:gd name="T3" fmla="*/ 0 h 231"/>
              <a:gd name="T4" fmla="*/ 0 w 220"/>
              <a:gd name="T5" fmla="*/ 231 h 231"/>
              <a:gd name="T6" fmla="*/ 220 w 220"/>
              <a:gd name="T7" fmla="*/ 231 h 231"/>
              <a:gd name="T8" fmla="*/ 220 w 220"/>
              <a:gd name="T9" fmla="*/ 37 h 231"/>
              <a:gd name="T10" fmla="*/ 183 w 220"/>
              <a:gd name="T11" fmla="*/ 0 h 231"/>
              <a:gd name="T12" fmla="*/ 186 w 220"/>
              <a:gd name="T13" fmla="*/ 195 h 231"/>
              <a:gd name="T14" fmla="*/ 33 w 220"/>
              <a:gd name="T15" fmla="*/ 195 h 231"/>
              <a:gd name="T16" fmla="*/ 33 w 220"/>
              <a:gd name="T17" fmla="*/ 168 h 231"/>
              <a:gd name="T18" fmla="*/ 186 w 220"/>
              <a:gd name="T19" fmla="*/ 168 h 231"/>
              <a:gd name="T20" fmla="*/ 186 w 220"/>
              <a:gd name="T21" fmla="*/ 195 h 231"/>
              <a:gd name="T22" fmla="*/ 186 w 220"/>
              <a:gd name="T23" fmla="*/ 151 h 231"/>
              <a:gd name="T24" fmla="*/ 33 w 220"/>
              <a:gd name="T25" fmla="*/ 151 h 231"/>
              <a:gd name="T26" fmla="*/ 33 w 220"/>
              <a:gd name="T27" fmla="*/ 123 h 231"/>
              <a:gd name="T28" fmla="*/ 186 w 220"/>
              <a:gd name="T29" fmla="*/ 123 h 231"/>
              <a:gd name="T30" fmla="*/ 186 w 220"/>
              <a:gd name="T31" fmla="*/ 151 h 231"/>
              <a:gd name="T32" fmla="*/ 186 w 220"/>
              <a:gd name="T33" fmla="*/ 105 h 231"/>
              <a:gd name="T34" fmla="*/ 33 w 220"/>
              <a:gd name="T35" fmla="*/ 105 h 231"/>
              <a:gd name="T36" fmla="*/ 33 w 220"/>
              <a:gd name="T37" fmla="*/ 78 h 231"/>
              <a:gd name="T38" fmla="*/ 186 w 220"/>
              <a:gd name="T39" fmla="*/ 78 h 231"/>
              <a:gd name="T40" fmla="*/ 186 w 220"/>
              <a:gd name="T41" fmla="*/ 105 h 231"/>
              <a:gd name="T42" fmla="*/ 173 w 220"/>
              <a:gd name="T43" fmla="*/ 45 h 231"/>
              <a:gd name="T44" fmla="*/ 173 w 220"/>
              <a:gd name="T45" fmla="*/ 3 h 231"/>
              <a:gd name="T46" fmla="*/ 213 w 220"/>
              <a:gd name="T47" fmla="*/ 45 h 231"/>
              <a:gd name="T48" fmla="*/ 173 w 220"/>
              <a:gd name="T49" fmla="*/ 45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20" h="231">
                <a:moveTo>
                  <a:pt x="183" y="0"/>
                </a:moveTo>
                <a:lnTo>
                  <a:pt x="0" y="0"/>
                </a:lnTo>
                <a:lnTo>
                  <a:pt x="0" y="231"/>
                </a:lnTo>
                <a:lnTo>
                  <a:pt x="220" y="231"/>
                </a:lnTo>
                <a:lnTo>
                  <a:pt x="220" y="37"/>
                </a:lnTo>
                <a:lnTo>
                  <a:pt x="183" y="0"/>
                </a:lnTo>
                <a:close/>
                <a:moveTo>
                  <a:pt x="186" y="195"/>
                </a:moveTo>
                <a:lnTo>
                  <a:pt x="33" y="195"/>
                </a:lnTo>
                <a:lnTo>
                  <a:pt x="33" y="168"/>
                </a:lnTo>
                <a:lnTo>
                  <a:pt x="186" y="168"/>
                </a:lnTo>
                <a:lnTo>
                  <a:pt x="186" y="195"/>
                </a:lnTo>
                <a:close/>
                <a:moveTo>
                  <a:pt x="186" y="151"/>
                </a:moveTo>
                <a:lnTo>
                  <a:pt x="33" y="151"/>
                </a:lnTo>
                <a:lnTo>
                  <a:pt x="33" y="123"/>
                </a:lnTo>
                <a:lnTo>
                  <a:pt x="186" y="123"/>
                </a:lnTo>
                <a:lnTo>
                  <a:pt x="186" y="151"/>
                </a:lnTo>
                <a:close/>
                <a:moveTo>
                  <a:pt x="186" y="105"/>
                </a:moveTo>
                <a:lnTo>
                  <a:pt x="33" y="105"/>
                </a:lnTo>
                <a:lnTo>
                  <a:pt x="33" y="78"/>
                </a:lnTo>
                <a:lnTo>
                  <a:pt x="186" y="78"/>
                </a:lnTo>
                <a:lnTo>
                  <a:pt x="186" y="105"/>
                </a:lnTo>
                <a:close/>
                <a:moveTo>
                  <a:pt x="173" y="45"/>
                </a:moveTo>
                <a:lnTo>
                  <a:pt x="173" y="3"/>
                </a:lnTo>
                <a:lnTo>
                  <a:pt x="213" y="45"/>
                </a:lnTo>
                <a:lnTo>
                  <a:pt x="173" y="45"/>
                </a:lnTo>
                <a:close/>
              </a:path>
            </a:pathLst>
          </a:custGeom>
          <a:solidFill>
            <a:srgbClr val="797979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 dirty="0"/>
          </a:p>
        </p:txBody>
      </p:sp>
      <p:grpSp>
        <p:nvGrpSpPr>
          <p:cNvPr id="32" name="Group 123"/>
          <p:cNvGrpSpPr/>
          <p:nvPr/>
        </p:nvGrpSpPr>
        <p:grpSpPr>
          <a:xfrm>
            <a:off x="1789471" y="2823891"/>
            <a:ext cx="495583" cy="359216"/>
            <a:chOff x="3709990" y="719138"/>
            <a:chExt cx="496888" cy="395288"/>
          </a:xfrm>
          <a:solidFill>
            <a:srgbClr val="797979"/>
          </a:solidFill>
        </p:grpSpPr>
        <p:sp>
          <p:nvSpPr>
            <p:cNvPr id="33" name="Freeform 59"/>
            <p:cNvSpPr>
              <a:spLocks noEditPoints="1"/>
            </p:cNvSpPr>
            <p:nvPr/>
          </p:nvSpPr>
          <p:spPr bwMode="auto">
            <a:xfrm>
              <a:off x="3709990" y="719138"/>
              <a:ext cx="496888" cy="395288"/>
            </a:xfrm>
            <a:custGeom>
              <a:avLst/>
              <a:gdLst>
                <a:gd name="T0" fmla="*/ 0 w 219"/>
                <a:gd name="T1" fmla="*/ 0 h 174"/>
                <a:gd name="T2" fmla="*/ 0 w 219"/>
                <a:gd name="T3" fmla="*/ 174 h 174"/>
                <a:gd name="T4" fmla="*/ 219 w 219"/>
                <a:gd name="T5" fmla="*/ 174 h 174"/>
                <a:gd name="T6" fmla="*/ 219 w 219"/>
                <a:gd name="T7" fmla="*/ 0 h 174"/>
                <a:gd name="T8" fmla="*/ 0 w 219"/>
                <a:gd name="T9" fmla="*/ 0 h 174"/>
                <a:gd name="T10" fmla="*/ 111 w 219"/>
                <a:gd name="T11" fmla="*/ 166 h 174"/>
                <a:gd name="T12" fmla="*/ 103 w 219"/>
                <a:gd name="T13" fmla="*/ 158 h 174"/>
                <a:gd name="T14" fmla="*/ 111 w 219"/>
                <a:gd name="T15" fmla="*/ 150 h 174"/>
                <a:gd name="T16" fmla="*/ 119 w 219"/>
                <a:gd name="T17" fmla="*/ 158 h 174"/>
                <a:gd name="T18" fmla="*/ 111 w 219"/>
                <a:gd name="T19" fmla="*/ 166 h 174"/>
                <a:gd name="T20" fmla="*/ 206 w 219"/>
                <a:gd name="T21" fmla="*/ 143 h 174"/>
                <a:gd name="T22" fmla="*/ 166 w 219"/>
                <a:gd name="T23" fmla="*/ 143 h 174"/>
                <a:gd name="T24" fmla="*/ 166 w 219"/>
                <a:gd name="T25" fmla="*/ 137 h 174"/>
                <a:gd name="T26" fmla="*/ 165 w 219"/>
                <a:gd name="T27" fmla="*/ 135 h 174"/>
                <a:gd name="T28" fmla="*/ 129 w 219"/>
                <a:gd name="T29" fmla="*/ 115 h 174"/>
                <a:gd name="T30" fmla="*/ 128 w 219"/>
                <a:gd name="T31" fmla="*/ 115 h 174"/>
                <a:gd name="T32" fmla="*/ 127 w 219"/>
                <a:gd name="T33" fmla="*/ 115 h 174"/>
                <a:gd name="T34" fmla="*/ 126 w 219"/>
                <a:gd name="T35" fmla="*/ 115 h 174"/>
                <a:gd name="T36" fmla="*/ 111 w 219"/>
                <a:gd name="T37" fmla="*/ 119 h 174"/>
                <a:gd name="T38" fmla="*/ 96 w 219"/>
                <a:gd name="T39" fmla="*/ 115 h 174"/>
                <a:gd name="T40" fmla="*/ 95 w 219"/>
                <a:gd name="T41" fmla="*/ 115 h 174"/>
                <a:gd name="T42" fmla="*/ 94 w 219"/>
                <a:gd name="T43" fmla="*/ 115 h 174"/>
                <a:gd name="T44" fmla="*/ 93 w 219"/>
                <a:gd name="T45" fmla="*/ 115 h 174"/>
                <a:gd name="T46" fmla="*/ 57 w 219"/>
                <a:gd name="T47" fmla="*/ 135 h 174"/>
                <a:gd name="T48" fmla="*/ 56 w 219"/>
                <a:gd name="T49" fmla="*/ 137 h 174"/>
                <a:gd name="T50" fmla="*/ 56 w 219"/>
                <a:gd name="T51" fmla="*/ 143 h 174"/>
                <a:gd name="T52" fmla="*/ 13 w 219"/>
                <a:gd name="T53" fmla="*/ 143 h 174"/>
                <a:gd name="T54" fmla="*/ 13 w 219"/>
                <a:gd name="T55" fmla="*/ 19 h 174"/>
                <a:gd name="T56" fmla="*/ 19 w 219"/>
                <a:gd name="T57" fmla="*/ 12 h 174"/>
                <a:gd name="T58" fmla="*/ 199 w 219"/>
                <a:gd name="T59" fmla="*/ 12 h 174"/>
                <a:gd name="T60" fmla="*/ 206 w 219"/>
                <a:gd name="T61" fmla="*/ 19 h 174"/>
                <a:gd name="T62" fmla="*/ 206 w 219"/>
                <a:gd name="T63" fmla="*/ 143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9" h="174">
                  <a:moveTo>
                    <a:pt x="0" y="0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219" y="174"/>
                    <a:pt x="219" y="174"/>
                    <a:pt x="219" y="174"/>
                  </a:cubicBezTo>
                  <a:cubicBezTo>
                    <a:pt x="219" y="0"/>
                    <a:pt x="219" y="0"/>
                    <a:pt x="219" y="0"/>
                  </a:cubicBezTo>
                  <a:lnTo>
                    <a:pt x="0" y="0"/>
                  </a:lnTo>
                  <a:close/>
                  <a:moveTo>
                    <a:pt x="111" y="166"/>
                  </a:moveTo>
                  <a:cubicBezTo>
                    <a:pt x="107" y="166"/>
                    <a:pt x="103" y="163"/>
                    <a:pt x="103" y="158"/>
                  </a:cubicBezTo>
                  <a:cubicBezTo>
                    <a:pt x="103" y="154"/>
                    <a:pt x="107" y="150"/>
                    <a:pt x="111" y="150"/>
                  </a:cubicBezTo>
                  <a:cubicBezTo>
                    <a:pt x="116" y="150"/>
                    <a:pt x="119" y="154"/>
                    <a:pt x="119" y="158"/>
                  </a:cubicBezTo>
                  <a:cubicBezTo>
                    <a:pt x="119" y="163"/>
                    <a:pt x="116" y="166"/>
                    <a:pt x="111" y="166"/>
                  </a:cubicBezTo>
                  <a:close/>
                  <a:moveTo>
                    <a:pt x="206" y="143"/>
                  </a:moveTo>
                  <a:cubicBezTo>
                    <a:pt x="166" y="143"/>
                    <a:pt x="166" y="143"/>
                    <a:pt x="166" y="143"/>
                  </a:cubicBezTo>
                  <a:cubicBezTo>
                    <a:pt x="166" y="137"/>
                    <a:pt x="166" y="137"/>
                    <a:pt x="166" y="137"/>
                  </a:cubicBezTo>
                  <a:cubicBezTo>
                    <a:pt x="166" y="137"/>
                    <a:pt x="166" y="136"/>
                    <a:pt x="165" y="135"/>
                  </a:cubicBezTo>
                  <a:cubicBezTo>
                    <a:pt x="155" y="126"/>
                    <a:pt x="143" y="119"/>
                    <a:pt x="129" y="115"/>
                  </a:cubicBezTo>
                  <a:cubicBezTo>
                    <a:pt x="129" y="115"/>
                    <a:pt x="129" y="115"/>
                    <a:pt x="128" y="115"/>
                  </a:cubicBezTo>
                  <a:cubicBezTo>
                    <a:pt x="127" y="115"/>
                    <a:pt x="127" y="115"/>
                    <a:pt x="127" y="115"/>
                  </a:cubicBezTo>
                  <a:cubicBezTo>
                    <a:pt x="127" y="115"/>
                    <a:pt x="126" y="115"/>
                    <a:pt x="126" y="115"/>
                  </a:cubicBezTo>
                  <a:cubicBezTo>
                    <a:pt x="122" y="118"/>
                    <a:pt x="116" y="119"/>
                    <a:pt x="111" y="119"/>
                  </a:cubicBezTo>
                  <a:cubicBezTo>
                    <a:pt x="105" y="119"/>
                    <a:pt x="100" y="118"/>
                    <a:pt x="96" y="115"/>
                  </a:cubicBezTo>
                  <a:cubicBezTo>
                    <a:pt x="95" y="115"/>
                    <a:pt x="95" y="115"/>
                    <a:pt x="95" y="115"/>
                  </a:cubicBezTo>
                  <a:cubicBezTo>
                    <a:pt x="94" y="115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5"/>
                  </a:cubicBezTo>
                  <a:cubicBezTo>
                    <a:pt x="80" y="118"/>
                    <a:pt x="67" y="125"/>
                    <a:pt x="57" y="135"/>
                  </a:cubicBezTo>
                  <a:cubicBezTo>
                    <a:pt x="56" y="136"/>
                    <a:pt x="56" y="137"/>
                    <a:pt x="56" y="137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13" y="143"/>
                    <a:pt x="13" y="143"/>
                    <a:pt x="13" y="143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5"/>
                    <a:pt x="16" y="12"/>
                    <a:pt x="19" y="12"/>
                  </a:cubicBezTo>
                  <a:cubicBezTo>
                    <a:pt x="199" y="12"/>
                    <a:pt x="199" y="12"/>
                    <a:pt x="199" y="12"/>
                  </a:cubicBezTo>
                  <a:cubicBezTo>
                    <a:pt x="203" y="12"/>
                    <a:pt x="206" y="15"/>
                    <a:pt x="206" y="19"/>
                  </a:cubicBezTo>
                  <a:lnTo>
                    <a:pt x="206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  <p:sp>
          <p:nvSpPr>
            <p:cNvPr id="34" name="Freeform 60"/>
            <p:cNvSpPr>
              <a:spLocks/>
            </p:cNvSpPr>
            <p:nvPr/>
          </p:nvSpPr>
          <p:spPr bwMode="auto">
            <a:xfrm>
              <a:off x="3902078" y="812801"/>
              <a:ext cx="119063" cy="152400"/>
            </a:xfrm>
            <a:custGeom>
              <a:avLst/>
              <a:gdLst>
                <a:gd name="T0" fmla="*/ 49 w 52"/>
                <a:gd name="T1" fmla="*/ 35 h 67"/>
                <a:gd name="T2" fmla="*/ 51 w 52"/>
                <a:gd name="T3" fmla="*/ 26 h 67"/>
                <a:gd name="T4" fmla="*/ 26 w 52"/>
                <a:gd name="T5" fmla="*/ 0 h 67"/>
                <a:gd name="T6" fmla="*/ 1 w 52"/>
                <a:gd name="T7" fmla="*/ 26 h 67"/>
                <a:gd name="T8" fmla="*/ 2 w 52"/>
                <a:gd name="T9" fmla="*/ 35 h 67"/>
                <a:gd name="T10" fmla="*/ 0 w 52"/>
                <a:gd name="T11" fmla="*/ 39 h 67"/>
                <a:gd name="T12" fmla="*/ 4 w 52"/>
                <a:gd name="T13" fmla="*/ 43 h 67"/>
                <a:gd name="T14" fmla="*/ 4 w 52"/>
                <a:gd name="T15" fmla="*/ 43 h 67"/>
                <a:gd name="T16" fmla="*/ 26 w 52"/>
                <a:gd name="T17" fmla="*/ 67 h 67"/>
                <a:gd name="T18" fmla="*/ 48 w 52"/>
                <a:gd name="T19" fmla="*/ 43 h 67"/>
                <a:gd name="T20" fmla="*/ 48 w 52"/>
                <a:gd name="T21" fmla="*/ 43 h 67"/>
                <a:gd name="T22" fmla="*/ 52 w 52"/>
                <a:gd name="T23" fmla="*/ 39 h 67"/>
                <a:gd name="T24" fmla="*/ 49 w 52"/>
                <a:gd name="T25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2" h="67">
                  <a:moveTo>
                    <a:pt x="49" y="35"/>
                  </a:moveTo>
                  <a:cubicBezTo>
                    <a:pt x="50" y="32"/>
                    <a:pt x="51" y="29"/>
                    <a:pt x="51" y="26"/>
                  </a:cubicBezTo>
                  <a:cubicBezTo>
                    <a:pt x="51" y="12"/>
                    <a:pt x="40" y="0"/>
                    <a:pt x="26" y="0"/>
                  </a:cubicBezTo>
                  <a:cubicBezTo>
                    <a:pt x="12" y="0"/>
                    <a:pt x="1" y="12"/>
                    <a:pt x="1" y="26"/>
                  </a:cubicBezTo>
                  <a:cubicBezTo>
                    <a:pt x="1" y="29"/>
                    <a:pt x="2" y="32"/>
                    <a:pt x="2" y="35"/>
                  </a:cubicBezTo>
                  <a:cubicBezTo>
                    <a:pt x="1" y="35"/>
                    <a:pt x="0" y="37"/>
                    <a:pt x="0" y="39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5" y="55"/>
                    <a:pt x="14" y="67"/>
                    <a:pt x="26" y="67"/>
                  </a:cubicBezTo>
                  <a:cubicBezTo>
                    <a:pt x="37" y="67"/>
                    <a:pt x="47" y="55"/>
                    <a:pt x="48" y="43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50" y="43"/>
                    <a:pt x="52" y="41"/>
                    <a:pt x="52" y="39"/>
                  </a:cubicBezTo>
                  <a:cubicBezTo>
                    <a:pt x="52" y="37"/>
                    <a:pt x="51" y="35"/>
                    <a:pt x="49" y="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 dirty="0"/>
            </a:p>
          </p:txBody>
        </p:sp>
      </p:grpSp>
      <p:sp>
        <p:nvSpPr>
          <p:cNvPr id="37" name="Прямоугольник 4"/>
          <p:cNvSpPr/>
          <p:nvPr/>
        </p:nvSpPr>
        <p:spPr>
          <a:xfrm>
            <a:off x="1763688" y="4011910"/>
            <a:ext cx="691276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Питання: </a:t>
            </a:r>
            <a:r>
              <a:rPr lang="uk-UA" sz="12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На Ваш погляд, в якій мірі відбувається реформування у наступних сферах?</a:t>
            </a:r>
            <a:endParaRPr lang="en-US" sz="1200" b="0" dirty="0" smtClean="0">
              <a:solidFill>
                <a:srgbClr val="333333"/>
              </a:solidFill>
              <a:latin typeface="+mj-lt"/>
              <a:cs typeface="Verdana" pitchFamily="34" charset="0"/>
            </a:endParaRPr>
          </a:p>
          <a:p>
            <a:r>
              <a:rPr lang="uk-UA" sz="14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Варіанти відповідей: </a:t>
            </a:r>
          </a:p>
          <a:p>
            <a:pPr marL="285750" indent="-285750">
              <a:buFontTx/>
              <a:buChar char="-"/>
            </a:pPr>
            <a:r>
              <a:rPr lang="uk-UA" sz="1200" b="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 Зовсім немає </a:t>
            </a:r>
            <a:r>
              <a:rPr lang="uk-UA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змін</a:t>
            </a:r>
            <a:r>
              <a:rPr lang="en-US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	- </a:t>
            </a:r>
            <a:r>
              <a:rPr lang="uk-UA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Активні зміни</a:t>
            </a:r>
            <a:endParaRPr lang="uk-UA" sz="1200" b="0" dirty="0" smtClean="0">
              <a:solidFill>
                <a:srgbClr val="333333"/>
              </a:solidFill>
              <a:latin typeface="+mj-lt"/>
              <a:cs typeface="Verdana" pitchFamily="34" charset="0"/>
            </a:endParaRPr>
          </a:p>
          <a:p>
            <a:pPr marL="285750" indent="-285750">
              <a:buFontTx/>
              <a:buChar char="-"/>
            </a:pPr>
            <a:r>
              <a:rPr lang="uk-UA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Майже немає змін         </a:t>
            </a:r>
            <a:r>
              <a:rPr lang="en-US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	</a:t>
            </a:r>
            <a:r>
              <a:rPr lang="uk-UA" sz="1200" dirty="0" smtClean="0">
                <a:solidFill>
                  <a:srgbClr val="333333"/>
                </a:solidFill>
                <a:latin typeface="+mj-lt"/>
                <a:cs typeface="Verdana" pitchFamily="34" charset="0"/>
              </a:rPr>
              <a:t>- Є зміни, але вони досить повільні</a:t>
            </a:r>
          </a:p>
        </p:txBody>
      </p:sp>
      <p:pic>
        <p:nvPicPr>
          <p:cNvPr id="38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166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Прямоугольник 38"/>
          <p:cNvSpPr/>
          <p:nvPr/>
        </p:nvSpPr>
        <p:spPr>
          <a:xfrm>
            <a:off x="4896977" y="3318616"/>
            <a:ext cx="320687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A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b="1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228600" indent="-228600">
              <a:spcBef>
                <a:spcPts val="200"/>
              </a:spcBef>
              <a:buClr>
                <a:srgbClr val="333333"/>
              </a:buClr>
              <a:buFont typeface="Wingdings" pitchFamily="2" charset="2"/>
              <a:buChar char="n"/>
            </a:pPr>
            <a:r>
              <a:rPr lang="uk-UA" sz="1200" b="0" dirty="0">
                <a:solidFill>
                  <a:srgbClr val="33333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Щ</a:t>
            </a:r>
            <a:r>
              <a:rPr lang="uk-UA" sz="1200" b="0" dirty="0" smtClean="0">
                <a:solidFill>
                  <a:srgbClr val="33333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rPr>
              <a:t>омісячно</a:t>
            </a:r>
          </a:p>
        </p:txBody>
      </p:sp>
    </p:spTree>
    <p:extLst>
      <p:ext uri="{BB962C8B-B14F-4D97-AF65-F5344CB8AC3E}">
        <p14:creationId xmlns:p14="http://schemas.microsoft.com/office/powerpoint/2010/main" val="183581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bject 4"/>
          <p:cNvSpPr/>
          <p:nvPr/>
        </p:nvSpPr>
        <p:spPr>
          <a:xfrm>
            <a:off x="935705" y="8"/>
            <a:ext cx="7271726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TextBox 147"/>
          <p:cNvSpPr txBox="1"/>
          <p:nvPr/>
        </p:nvSpPr>
        <p:spPr>
          <a:xfrm>
            <a:off x="3189593" y="51470"/>
            <a:ext cx="37713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ТЕМПИ ПРОВЕДЕННЯ РЕФОРМ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323564" y="6452600"/>
            <a:ext cx="505467" cy="252000"/>
          </a:xfrm>
        </p:spPr>
        <p:txBody>
          <a:bodyPr/>
          <a:lstStyle/>
          <a:p>
            <a:fld id="{9784CBA3-D598-4B1F-BAA3-EE14B5154290}" type="slidenum">
              <a:rPr lang="uk-UA" smtClean="0"/>
              <a:pPr/>
              <a:t>5</a:t>
            </a:fld>
            <a:endParaRPr lang="uk-UA" dirty="0"/>
          </a:p>
        </p:txBody>
      </p:sp>
      <p:graphicFrame>
        <p:nvGraphicFramePr>
          <p:cNvPr id="26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2865681"/>
              </p:ext>
            </p:extLst>
          </p:nvPr>
        </p:nvGraphicFramePr>
        <p:xfrm>
          <a:off x="179512" y="339502"/>
          <a:ext cx="5184576" cy="5110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8" name="TextBox 27"/>
          <p:cNvSpPr txBox="1"/>
          <p:nvPr/>
        </p:nvSpPr>
        <p:spPr>
          <a:xfrm>
            <a:off x="5724525" y="1372746"/>
            <a:ext cx="3143250" cy="224676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1000" b="0" dirty="0" smtClean="0">
                <a:solidFill>
                  <a:srgbClr val="333333"/>
                </a:solidFill>
                <a:latin typeface="Verdana"/>
              </a:rPr>
              <a:t>Найбільш активно, на думку респондентів проводиться реформування армії, найменш активно – судової системи, прокуратури, системи охорони здоров'я та управління державною власністю.</a:t>
            </a:r>
          </a:p>
          <a:p>
            <a:endParaRPr lang="uk-UA" sz="1000" b="0" dirty="0" smtClean="0">
              <a:solidFill>
                <a:srgbClr val="333333"/>
              </a:solidFill>
              <a:latin typeface="Verdana"/>
            </a:endParaRPr>
          </a:p>
          <a:p>
            <a:r>
              <a:rPr lang="uk-UA" sz="1000" b="0" dirty="0">
                <a:solidFill>
                  <a:srgbClr val="333333"/>
                </a:solidFill>
                <a:latin typeface="Verdana"/>
              </a:rPr>
              <a:t>Як і раніше, більше половини респондентів вважають, що в сфері боротьби з корупцією зовсім немає змін</a:t>
            </a:r>
            <a:r>
              <a:rPr lang="uk-UA" sz="1000" b="0" dirty="0" smtClean="0">
                <a:solidFill>
                  <a:srgbClr val="333333"/>
                </a:solidFill>
                <a:latin typeface="Verdana"/>
              </a:rPr>
              <a:t>.</a:t>
            </a:r>
          </a:p>
          <a:p>
            <a:endParaRPr lang="uk-UA" sz="1000" b="0" dirty="0" smtClean="0">
              <a:solidFill>
                <a:srgbClr val="333333"/>
              </a:solidFill>
              <a:latin typeface="Verdana"/>
            </a:endParaRPr>
          </a:p>
          <a:p>
            <a:r>
              <a:rPr lang="uk-UA" sz="1000" b="0" dirty="0" smtClean="0">
                <a:solidFill>
                  <a:srgbClr val="333333"/>
                </a:solidFill>
                <a:latin typeface="Verdana"/>
              </a:rPr>
              <a:t>Прихильники інтеграції </a:t>
            </a:r>
            <a:r>
              <a:rPr lang="uk-UA" sz="1000" b="0" dirty="0">
                <a:solidFill>
                  <a:srgbClr val="333333"/>
                </a:solidFill>
                <a:latin typeface="Verdana"/>
              </a:rPr>
              <a:t>У</a:t>
            </a:r>
            <a:r>
              <a:rPr lang="uk-UA" sz="1000" b="0" dirty="0" smtClean="0">
                <a:solidFill>
                  <a:srgbClr val="333333"/>
                </a:solidFill>
                <a:latin typeface="Verdana"/>
              </a:rPr>
              <a:t>країни з Митним Союзом, а також противники Майдану в цілому нижче оцінюють темпи проведення реформ.</a:t>
            </a:r>
          </a:p>
        </p:txBody>
      </p:sp>
      <p:grpSp>
        <p:nvGrpSpPr>
          <p:cNvPr id="29" name="Группа 34"/>
          <p:cNvGrpSpPr/>
          <p:nvPr/>
        </p:nvGrpSpPr>
        <p:grpSpPr>
          <a:xfrm>
            <a:off x="8409681" y="1060279"/>
            <a:ext cx="456445" cy="330674"/>
            <a:chOff x="4935967" y="2105936"/>
            <a:chExt cx="456445" cy="330674"/>
          </a:xfrm>
        </p:grpSpPr>
        <p:sp>
          <p:nvSpPr>
            <p:cNvPr id="30" name="Rectangle 11"/>
            <p:cNvSpPr/>
            <p:nvPr/>
          </p:nvSpPr>
          <p:spPr>
            <a:xfrm>
              <a:off x="4935967" y="2105936"/>
              <a:ext cx="456445" cy="3306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14400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1200" dirty="0">
                <a:solidFill>
                  <a:prstClr val="white"/>
                </a:solidFill>
              </a:endParaRPr>
            </a:p>
          </p:txBody>
        </p:sp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809" y="2172380"/>
              <a:ext cx="254759" cy="198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2" name="Скругленный прямоугольник 43"/>
          <p:cNvSpPr/>
          <p:nvPr/>
        </p:nvSpPr>
        <p:spPr>
          <a:xfrm>
            <a:off x="5576888" y="561498"/>
            <a:ext cx="3294862" cy="292225"/>
          </a:xfrm>
          <a:prstGeom prst="roundRect">
            <a:avLst/>
          </a:prstGeom>
          <a:solidFill>
            <a:srgbClr val="3EB1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1000" dirty="0" smtClean="0">
                <a:solidFill>
                  <a:prstClr val="white"/>
                </a:solidFill>
              </a:rPr>
              <a:t>СПРИЙНЯТТЯ РЕФОРМ</a:t>
            </a:r>
            <a:endParaRPr lang="uk-UA" sz="1000" dirty="0">
              <a:solidFill>
                <a:prstClr val="white"/>
              </a:solidFill>
            </a:endParaRPr>
          </a:p>
        </p:txBody>
      </p:sp>
      <p:pic>
        <p:nvPicPr>
          <p:cNvPr id="37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0166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15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Таблица 3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0107101"/>
              </p:ext>
            </p:extLst>
          </p:nvPr>
        </p:nvGraphicFramePr>
        <p:xfrm>
          <a:off x="1262039" y="1233380"/>
          <a:ext cx="2224800" cy="32805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800"/>
                <a:gridCol w="2133000"/>
              </a:tblGrid>
              <a:tr h="12960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Високий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7059"/>
                      </a:srgbClr>
                    </a:solidFill>
                  </a:tcPr>
                </a:tc>
              </a:tr>
              <a:tr h="8640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Середній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>
                        <a:alpha val="7843"/>
                      </a:srgbClr>
                    </a:solidFill>
                  </a:tcPr>
                </a:tc>
              </a:tr>
              <a:tr h="11205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Низький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7059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Chart Placeholder 7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63654132"/>
              </p:ext>
            </p:extLst>
          </p:nvPr>
        </p:nvGraphicFramePr>
        <p:xfrm>
          <a:off x="681812" y="742116"/>
          <a:ext cx="4389961" cy="4000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4" name="Скругленный прямоугольник 43"/>
          <p:cNvSpPr/>
          <p:nvPr/>
        </p:nvSpPr>
        <p:spPr>
          <a:xfrm>
            <a:off x="5325666" y="1193068"/>
            <a:ext cx="2471147" cy="219169"/>
          </a:xfrm>
          <a:prstGeom prst="roundRect">
            <a:avLst/>
          </a:prstGeom>
          <a:solidFill>
            <a:srgbClr val="3EB1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750" dirty="0">
                <a:solidFill>
                  <a:prstClr val="white"/>
                </a:solidFill>
              </a:rPr>
              <a:t>СПРИЙНЯТТЯ РЕФОРМ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367761" y="4529371"/>
            <a:ext cx="4582629" cy="432848"/>
          </a:xfrm>
        </p:spPr>
        <p:txBody>
          <a:bodyPr/>
          <a:lstStyle/>
          <a:p>
            <a:r>
              <a:rPr lang="uk-UA" sz="600" dirty="0">
                <a:solidFill>
                  <a:srgbClr val="333333"/>
                </a:solidFill>
              </a:rPr>
              <a:t>Q3. На Ваш погляд, в якій мірі відбувається реформування  в наступних сферах?</a:t>
            </a:r>
          </a:p>
          <a:p>
            <a:r>
              <a:rPr lang="uk-UA" sz="600" dirty="0">
                <a:solidFill>
                  <a:srgbClr val="333333"/>
                </a:solidFill>
              </a:rPr>
              <a:t>Вибірка: хвилі 1.1-1.</a:t>
            </a:r>
            <a:r>
              <a:rPr lang="en-US" sz="600" dirty="0">
                <a:solidFill>
                  <a:srgbClr val="333333"/>
                </a:solidFill>
              </a:rPr>
              <a:t>3</a:t>
            </a:r>
            <a:r>
              <a:rPr lang="uk-UA" sz="600" dirty="0">
                <a:solidFill>
                  <a:srgbClr val="333333"/>
                </a:solidFill>
              </a:rPr>
              <a:t>, всі респонденти, за виключенням тих, які обрали варіант відповіді «Важко сказати»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347860" y="4680519"/>
            <a:ext cx="25215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600" i="1" dirty="0">
                <a:solidFill>
                  <a:srgbClr val="333333"/>
                </a:solidFill>
                <a:latin typeface="+mj-lt"/>
              </a:rPr>
              <a:t>Сфери </a:t>
            </a:r>
            <a:r>
              <a:rPr lang="uk-UA" sz="600" i="1" dirty="0" err="1">
                <a:solidFill>
                  <a:srgbClr val="333333"/>
                </a:solidFill>
                <a:latin typeface="+mj-lt"/>
              </a:rPr>
              <a:t>ранжовані</a:t>
            </a:r>
            <a:r>
              <a:rPr lang="uk-UA" sz="600" i="1" dirty="0">
                <a:solidFill>
                  <a:srgbClr val="333333"/>
                </a:solidFill>
                <a:latin typeface="+mj-lt"/>
              </a:rPr>
              <a:t> за даними останньої хвилі (лист</a:t>
            </a:r>
            <a:r>
              <a:rPr lang="en-US" sz="600" i="1" dirty="0">
                <a:solidFill>
                  <a:srgbClr val="333333"/>
                </a:solidFill>
                <a:latin typeface="+mj-lt"/>
              </a:rPr>
              <a:t>’15) </a:t>
            </a:r>
            <a:endParaRPr lang="uk-UA" sz="600" i="1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91572" y="1193285"/>
            <a:ext cx="6072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333333"/>
                </a:solidFill>
                <a:latin typeface="+mj-lt"/>
              </a:rPr>
              <a:t>%Top2box</a:t>
            </a:r>
            <a:r>
              <a:rPr lang="uk-UA" sz="600" dirty="0">
                <a:solidFill>
                  <a:srgbClr val="333333"/>
                </a:solidFill>
                <a:latin typeface="+mj-lt"/>
              </a:rPr>
              <a:t>*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2447867" y="2742626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50377" y="3498836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515107" y="4382377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450412" y="3757786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308549" y="2251633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00B050"/>
                </a:solidFill>
                <a:latin typeface="+mn-lt"/>
                <a:sym typeface="Wingdings"/>
              </a:rPr>
              <a:t></a:t>
            </a:r>
            <a:endParaRPr lang="uk-UA" sz="675" dirty="0"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347861" y="1801504"/>
            <a:ext cx="2445971" cy="205440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У листопаді збільшилися оцінки темпів проведення реформи міліції.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Протягом останніх трьох місяців зберігаються високі оцінки темпів реформування армії та просування інтересів України в світі.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Оцінка темпів проведення реформи міліції коливається на межі між позначками «високий» та «середній». 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Темпи проведення децентралізації оцінюються на середньому рівні, реформування системи освіти – на межі між позначками «середній» та «низький». Спостерігається зниження оцінок темпів проведення конституційної реформи.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Темпи проведення інших реформ оцінюються на низькому рівні.</a:t>
            </a:r>
          </a:p>
        </p:txBody>
      </p:sp>
      <p:grpSp>
        <p:nvGrpSpPr>
          <p:cNvPr id="45" name="Группа 44"/>
          <p:cNvGrpSpPr/>
          <p:nvPr/>
        </p:nvGrpSpPr>
        <p:grpSpPr>
          <a:xfrm>
            <a:off x="7450261" y="1567153"/>
            <a:ext cx="342334" cy="248006"/>
            <a:chOff x="4935967" y="2105936"/>
            <a:chExt cx="456445" cy="330674"/>
          </a:xfrm>
        </p:grpSpPr>
        <p:sp>
          <p:nvSpPr>
            <p:cNvPr id="46" name="Rectangle 11"/>
            <p:cNvSpPr/>
            <p:nvPr/>
          </p:nvSpPr>
          <p:spPr>
            <a:xfrm>
              <a:off x="4935967" y="2105936"/>
              <a:ext cx="456445" cy="3306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10800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900" dirty="0">
                <a:solidFill>
                  <a:prstClr val="white"/>
                </a:solidFill>
              </a:endParaRPr>
            </a:p>
          </p:txBody>
        </p:sp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809" y="2172380"/>
              <a:ext cx="254759" cy="198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5" name="object 4"/>
          <p:cNvSpPr/>
          <p:nvPr/>
        </p:nvSpPr>
        <p:spPr>
          <a:xfrm>
            <a:off x="935705" y="8"/>
            <a:ext cx="7271726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TextBox 25"/>
          <p:cNvSpPr txBox="1"/>
          <p:nvPr/>
        </p:nvSpPr>
        <p:spPr>
          <a:xfrm>
            <a:off x="3189593" y="51470"/>
            <a:ext cx="3771353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ТЕМПИ ПРОВЕДЕННЯ РЕФОРМ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27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1412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6"/>
          </p:nvPr>
        </p:nvSpPr>
        <p:spPr>
          <a:xfrm>
            <a:off x="1367761" y="4258659"/>
            <a:ext cx="4161045" cy="432848"/>
          </a:xfrm>
        </p:spPr>
        <p:txBody>
          <a:bodyPr/>
          <a:lstStyle/>
          <a:p>
            <a:r>
              <a:rPr lang="uk-UA" sz="600" dirty="0">
                <a:solidFill>
                  <a:srgbClr val="333333"/>
                </a:solidFill>
              </a:rPr>
              <a:t>Q4. Про прогрес у реформуванні яких сфер Ви чуєте/ читаєте у ЗМІ?</a:t>
            </a:r>
          </a:p>
          <a:p>
            <a:r>
              <a:rPr lang="uk-UA" sz="600" dirty="0">
                <a:solidFill>
                  <a:srgbClr val="333333"/>
                </a:solidFill>
              </a:rPr>
              <a:t>Вибірка: хвиля 1.</a:t>
            </a:r>
            <a:r>
              <a:rPr lang="en-US" sz="600" dirty="0">
                <a:solidFill>
                  <a:srgbClr val="333333"/>
                </a:solidFill>
              </a:rPr>
              <a:t>3</a:t>
            </a:r>
            <a:r>
              <a:rPr lang="uk-UA" sz="600" dirty="0">
                <a:solidFill>
                  <a:srgbClr val="333333"/>
                </a:solidFill>
              </a:rPr>
              <a:t>, N=1000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36381" y="1524002"/>
            <a:ext cx="2457450" cy="17081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Більше половини респондентів вказали, що чули або читали про прогрес реформування міліції, армії та боротьбу з корупцією.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Найнижчий рівень поінформованості – про реформи аграрної сфери та сфери управління державною власністю.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13% опитаних вказали, що взагалі не чули про прогрес у проведенні реформ.</a:t>
            </a: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Противники Майдану, респонденти з невизначеними зовнішньополітичними орієнтаціями, та ті, хто підтримує інтеграцію України з Митним Союзом менше поінформовані про процес проведення реформ, ніж вибірка в цілому.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7450261" y="1289651"/>
            <a:ext cx="342334" cy="248006"/>
            <a:chOff x="4935967" y="2105936"/>
            <a:chExt cx="456445" cy="330674"/>
          </a:xfrm>
        </p:grpSpPr>
        <p:sp>
          <p:nvSpPr>
            <p:cNvPr id="36" name="Rectangle 11"/>
            <p:cNvSpPr/>
            <p:nvPr/>
          </p:nvSpPr>
          <p:spPr>
            <a:xfrm>
              <a:off x="4935967" y="2105936"/>
              <a:ext cx="456445" cy="3306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10800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900" dirty="0">
                <a:solidFill>
                  <a:prstClr val="white"/>
                </a:solidFill>
              </a:endParaRPr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809" y="2172380"/>
              <a:ext cx="254759" cy="198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" name="Скругленный прямоугольник 43"/>
          <p:cNvSpPr/>
          <p:nvPr/>
        </p:nvSpPr>
        <p:spPr>
          <a:xfrm>
            <a:off x="5325666" y="915566"/>
            <a:ext cx="2471147" cy="219169"/>
          </a:xfrm>
          <a:prstGeom prst="roundRect">
            <a:avLst/>
          </a:prstGeom>
          <a:solidFill>
            <a:srgbClr val="3EB1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750" dirty="0">
                <a:solidFill>
                  <a:prstClr val="white"/>
                </a:solidFill>
              </a:rPr>
              <a:t>СПРИЙНЯТТЯ РЕФОРМ</a:t>
            </a:r>
          </a:p>
        </p:txBody>
      </p:sp>
      <p:sp>
        <p:nvSpPr>
          <p:cNvPr id="14" name="object 4"/>
          <p:cNvSpPr/>
          <p:nvPr/>
        </p:nvSpPr>
        <p:spPr>
          <a:xfrm>
            <a:off x="935705" y="8"/>
            <a:ext cx="7271726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TextBox 15"/>
          <p:cNvSpPr txBox="1"/>
          <p:nvPr/>
        </p:nvSpPr>
        <p:spPr>
          <a:xfrm>
            <a:off x="1547664" y="51470"/>
            <a:ext cx="635565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ПОІНФОРМОВАНІСТЬ ПРО ПРОГРЕС РЕФОРМУВАННЯ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17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Char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547167"/>
              </p:ext>
            </p:extLst>
          </p:nvPr>
        </p:nvGraphicFramePr>
        <p:xfrm>
          <a:off x="136128" y="322361"/>
          <a:ext cx="5588000" cy="4265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9009419"/>
              </p:ext>
            </p:extLst>
          </p:nvPr>
        </p:nvGraphicFramePr>
        <p:xfrm>
          <a:off x="231378" y="826481"/>
          <a:ext cx="5049734" cy="34678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049734"/>
              </a:tblGrid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rgbClr val="FF0000"/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8251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uk-UA" sz="750" b="0" i="0" u="none" strike="noStrike" kern="1200" dirty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Verdan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978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369650"/>
              </p:ext>
            </p:extLst>
          </p:nvPr>
        </p:nvGraphicFramePr>
        <p:xfrm>
          <a:off x="1262039" y="1284395"/>
          <a:ext cx="2224800" cy="3267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800"/>
                <a:gridCol w="2133000"/>
              </a:tblGrid>
              <a:tr h="12150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Високий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00B05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>
                        <a:alpha val="7451"/>
                      </a:srgbClr>
                    </a:solidFill>
                  </a:tcPr>
                </a:tc>
              </a:tr>
              <a:tr h="10260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Середній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solidFill>
                      <a:srgbClr val="FFFF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>
                        <a:alpha val="7843"/>
                      </a:srgbClr>
                    </a:solidFill>
                  </a:tcPr>
                </a:tc>
              </a:tr>
              <a:tr h="1026000">
                <a:tc>
                  <a:txBody>
                    <a:bodyPr/>
                    <a:lstStyle/>
                    <a:p>
                      <a:pPr algn="ctr" fontAlgn="b"/>
                      <a:r>
                        <a:rPr lang="uk-UA" sz="600" b="1" i="0" u="none" strike="noStrike" dirty="0" smtClean="0">
                          <a:solidFill>
                            <a:srgbClr val="808080"/>
                          </a:solidFill>
                          <a:effectLst/>
                          <a:latin typeface="+mn-lt"/>
                          <a:cs typeface="Calibri" panose="020F0502020204030204" pitchFamily="34" charset="0"/>
                        </a:rPr>
                        <a:t>Низький</a:t>
                      </a:r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solidFill>
                      <a:srgbClr val="FF0000">
                        <a:alpha val="3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 dirty="0">
                        <a:solidFill>
                          <a:srgbClr val="808080"/>
                        </a:solidFill>
                        <a:effectLst/>
                        <a:latin typeface="+mn-lt"/>
                        <a:cs typeface="Calibri" panose="020F0502020204030204" pitchFamily="34" charset="0"/>
                      </a:endParaRPr>
                    </a:p>
                  </a:txBody>
                  <a:tcPr marL="0" marR="0" marT="0" marB="0" vert="vert27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>
                        <a:alpha val="7059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Chart Placeholder 7"/>
          <p:cNvGraphicFramePr>
            <a:graphicFrameLocks noGrp="1"/>
          </p:cNvGraphicFramePr>
          <p:nvPr>
            <p:ph sz="quarter" idx="11"/>
            <p:extLst>
              <p:ext uri="{D42A27DB-BD31-4B8C-83A1-F6EECF244321}">
                <p14:modId xmlns:p14="http://schemas.microsoft.com/office/powerpoint/2010/main" val="2213085229"/>
              </p:ext>
            </p:extLst>
          </p:nvPr>
        </p:nvGraphicFramePr>
        <p:xfrm>
          <a:off x="935705" y="771550"/>
          <a:ext cx="4389961" cy="41861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5336381" y="1852517"/>
            <a:ext cx="2457450" cy="26314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У листопаді значуще виріс рівень поінформованості про прогрес у реформуванні міліції та судової системи.</a:t>
            </a:r>
          </a:p>
          <a:p>
            <a:endParaRPr lang="uk-UA" sz="750" dirty="0">
              <a:solidFill>
                <a:srgbClr val="333333"/>
              </a:solidFill>
              <a:latin typeface="Verdana"/>
            </a:endParaRP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Протягом останніх трьох місяців зберігається високий рівень поінформованості про проведення реформ міліції, армії та боротьбу з корупцією.</a:t>
            </a:r>
          </a:p>
          <a:p>
            <a:endParaRPr lang="uk-UA" sz="750" dirty="0">
              <a:solidFill>
                <a:srgbClr val="333333"/>
              </a:solidFill>
              <a:latin typeface="Verdana"/>
            </a:endParaRP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Спостерігається зниження рівня поінформованості про реформу децентралізації, в той час як поінформованість про просування інтересів України в світі поступово зростає.</a:t>
            </a:r>
          </a:p>
          <a:p>
            <a:endParaRPr lang="uk-UA" sz="750" dirty="0">
              <a:solidFill>
                <a:srgbClr val="333333"/>
              </a:solidFill>
              <a:latin typeface="Verdana"/>
            </a:endParaRP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Рівень поінформованості про реформу виборчої системи коливається між позначками «середній» та «низький».</a:t>
            </a:r>
          </a:p>
          <a:p>
            <a:endParaRPr lang="uk-UA" sz="750" dirty="0">
              <a:solidFill>
                <a:srgbClr val="333333"/>
              </a:solidFill>
              <a:latin typeface="Verdana"/>
            </a:endParaRPr>
          </a:p>
          <a:p>
            <a:r>
              <a:rPr lang="uk-UA" sz="750" dirty="0">
                <a:solidFill>
                  <a:srgbClr val="333333"/>
                </a:solidFill>
                <a:latin typeface="Verdana"/>
              </a:rPr>
              <a:t>Поінформованість про темпи проведення інших реформ залишається на низькому рівні.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7450261" y="1618166"/>
            <a:ext cx="342334" cy="248006"/>
            <a:chOff x="4935967" y="2105936"/>
            <a:chExt cx="456445" cy="330674"/>
          </a:xfrm>
        </p:grpSpPr>
        <p:sp>
          <p:nvSpPr>
            <p:cNvPr id="36" name="Rectangle 11"/>
            <p:cNvSpPr/>
            <p:nvPr/>
          </p:nvSpPr>
          <p:spPr>
            <a:xfrm>
              <a:off x="4935967" y="2105936"/>
              <a:ext cx="456445" cy="33067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10800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uk-UA" sz="900" dirty="0">
                <a:solidFill>
                  <a:prstClr val="white"/>
                </a:solidFill>
              </a:endParaRPr>
            </a:p>
          </p:txBody>
        </p:sp>
        <p:pic>
          <p:nvPicPr>
            <p:cNvPr id="3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36809" y="2172380"/>
              <a:ext cx="254759" cy="1980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4" name="Скругленный прямоугольник 43"/>
          <p:cNvSpPr/>
          <p:nvPr/>
        </p:nvSpPr>
        <p:spPr>
          <a:xfrm>
            <a:off x="5325666" y="1244081"/>
            <a:ext cx="2471147" cy="219169"/>
          </a:xfrm>
          <a:prstGeom prst="roundRect">
            <a:avLst/>
          </a:prstGeom>
          <a:solidFill>
            <a:srgbClr val="3EB1CC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uk-UA" sz="750" dirty="0">
                <a:solidFill>
                  <a:prstClr val="white"/>
                </a:solidFill>
              </a:rPr>
              <a:t>СПРИЙНЯТТЯ РЕФОРМ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324059" y="1249109"/>
            <a:ext cx="37703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srgbClr val="333333"/>
                </a:solidFill>
                <a:latin typeface="+mj-lt"/>
              </a:rPr>
              <a:t>%</a:t>
            </a:r>
            <a:endParaRPr lang="uk-UA" sz="600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47860" y="4793875"/>
            <a:ext cx="2521527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uk-UA" sz="600" i="1" dirty="0">
                <a:solidFill>
                  <a:srgbClr val="333333"/>
                </a:solidFill>
                <a:latin typeface="+mj-lt"/>
              </a:rPr>
              <a:t>Сфери </a:t>
            </a:r>
            <a:r>
              <a:rPr lang="uk-UA" sz="600" i="1" dirty="0" err="1">
                <a:solidFill>
                  <a:srgbClr val="333333"/>
                </a:solidFill>
                <a:latin typeface="+mj-lt"/>
              </a:rPr>
              <a:t>ранжовані</a:t>
            </a:r>
            <a:r>
              <a:rPr lang="uk-UA" sz="600" i="1" dirty="0">
                <a:solidFill>
                  <a:srgbClr val="333333"/>
                </a:solidFill>
                <a:latin typeface="+mj-lt"/>
              </a:rPr>
              <a:t> за даними останньої хвилі (лист</a:t>
            </a:r>
            <a:r>
              <a:rPr lang="en-US" sz="600" i="1" dirty="0">
                <a:solidFill>
                  <a:srgbClr val="333333"/>
                </a:solidFill>
                <a:latin typeface="+mj-lt"/>
              </a:rPr>
              <a:t>’15) </a:t>
            </a:r>
            <a:endParaRPr lang="uk-UA" sz="600" i="1" dirty="0">
              <a:solidFill>
                <a:srgbClr val="333333"/>
              </a:solidFill>
              <a:latin typeface="+mj-lt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3315692" y="1388246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00B050"/>
                </a:solidFill>
                <a:latin typeface="+mn-lt"/>
                <a:sym typeface="Wingdings"/>
              </a:rPr>
              <a:t></a:t>
            </a:r>
            <a:endParaRPr lang="uk-UA" sz="675" dirty="0">
              <a:latin typeface="+mn-lt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448711" y="1684279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441567" y="2480339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2448746" y="3773711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55890" y="3973736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FF0000"/>
                </a:solidFill>
                <a:latin typeface="+mn-lt"/>
                <a:sym typeface="Wingdings"/>
              </a:rPr>
              <a:t></a:t>
            </a:r>
            <a:endParaRPr lang="uk-UA" sz="675" dirty="0">
              <a:latin typeface="+mn-lt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315692" y="3531371"/>
            <a:ext cx="260008" cy="1962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75" dirty="0">
                <a:solidFill>
                  <a:srgbClr val="00B050"/>
                </a:solidFill>
                <a:latin typeface="+mn-lt"/>
                <a:sym typeface="Wingdings"/>
              </a:rPr>
              <a:t></a:t>
            </a:r>
            <a:endParaRPr lang="uk-UA" sz="675" dirty="0">
              <a:latin typeface="+mn-lt"/>
            </a:endParaRPr>
          </a:p>
        </p:txBody>
      </p:sp>
      <p:sp>
        <p:nvSpPr>
          <p:cNvPr id="27" name="object 4"/>
          <p:cNvSpPr/>
          <p:nvPr/>
        </p:nvSpPr>
        <p:spPr>
          <a:xfrm>
            <a:off x="935705" y="8"/>
            <a:ext cx="7271726" cy="521260"/>
          </a:xfrm>
          <a:custGeom>
            <a:avLst/>
            <a:gdLst/>
            <a:ahLst/>
            <a:cxnLst/>
            <a:rect l="l" t="t" r="r" b="b"/>
            <a:pathLst>
              <a:path w="10692130" h="766445">
                <a:moveTo>
                  <a:pt x="0" y="766394"/>
                </a:moveTo>
                <a:lnTo>
                  <a:pt x="10692003" y="766394"/>
                </a:lnTo>
                <a:lnTo>
                  <a:pt x="10692003" y="0"/>
                </a:lnTo>
                <a:lnTo>
                  <a:pt x="0" y="0"/>
                </a:lnTo>
                <a:lnTo>
                  <a:pt x="0" y="766394"/>
                </a:lnTo>
                <a:close/>
              </a:path>
            </a:pathLst>
          </a:custGeom>
          <a:solidFill>
            <a:srgbClr val="004A7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TextBox 27"/>
          <p:cNvSpPr txBox="1"/>
          <p:nvPr/>
        </p:nvSpPr>
        <p:spPr>
          <a:xfrm>
            <a:off x="1547664" y="51470"/>
            <a:ext cx="6355651" cy="430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200" spc="-30" dirty="0" smtClean="0">
                <a:solidFill>
                  <a:schemeClr val="bg1"/>
                </a:solidFill>
                <a:cs typeface="Arial" pitchFamily="34" charset="0"/>
              </a:rPr>
              <a:t>ПОІНФОРМОВАНІСТЬ ПРО ПРОГРЕС РЕФОРМУВАННЯ</a:t>
            </a:r>
            <a:endParaRPr lang="ru-RU" sz="2200" b="1" dirty="0">
              <a:solidFill>
                <a:schemeClr val="bg1"/>
              </a:solidFill>
              <a:latin typeface="+mj-lt"/>
              <a:ea typeface="+mn-ea"/>
              <a:cs typeface="Arial" pitchFamily="34" charset="0"/>
            </a:endParaRPr>
          </a:p>
        </p:txBody>
      </p:sp>
      <p:pic>
        <p:nvPicPr>
          <p:cNvPr id="32" name="Picture 2" descr="https://pbs.twimg.com/profile_images/473452470476095489/_zOof-JB_400x400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351665"/>
            <a:ext cx="814873" cy="782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972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Прямая соединительная линия 9"/>
          <p:cNvCxnSpPr/>
          <p:nvPr/>
        </p:nvCxnSpPr>
        <p:spPr>
          <a:xfrm>
            <a:off x="2236720" y="3345760"/>
            <a:ext cx="5719656" cy="18078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2099399" y="1884264"/>
            <a:ext cx="5784969" cy="0"/>
          </a:xfrm>
          <a:prstGeom prst="line">
            <a:avLst/>
          </a:prstGeom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67694"/>
            <a:ext cx="9144000" cy="1099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26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TNS Master Colours">
    <a:dk1>
      <a:sysClr val="windowText" lastClr="000000"/>
    </a:dk1>
    <a:lt1>
      <a:sysClr val="window" lastClr="FFFFFF"/>
    </a:lt1>
    <a:dk2>
      <a:srgbClr val="3B0541"/>
    </a:dk2>
    <a:lt2>
      <a:srgbClr val="7A2280"/>
    </a:lt2>
    <a:accent1>
      <a:srgbClr val="F7911E"/>
    </a:accent1>
    <a:accent2>
      <a:srgbClr val="EF5205"/>
    </a:accent2>
    <a:accent3>
      <a:srgbClr val="C50017"/>
    </a:accent3>
    <a:accent4>
      <a:srgbClr val="3EB1CC"/>
    </a:accent4>
    <a:accent5>
      <a:srgbClr val="4655A5"/>
    </a:accent5>
    <a:accent6>
      <a:srgbClr val="131C6B"/>
    </a:accent6>
    <a:hlink>
      <a:srgbClr val="4F6128"/>
    </a:hlink>
    <a:folHlink>
      <a:srgbClr val="4F6128"/>
    </a:folHlink>
  </a:clrScheme>
  <a:fontScheme name="TNS Master Fonts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6887</TotalTime>
  <Words>947</Words>
  <Application>Microsoft Office PowerPoint</Application>
  <PresentationFormat>Екран (16:9)</PresentationFormat>
  <Paragraphs>386</Paragraphs>
  <Slides>13</Slides>
  <Notes>1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13</vt:i4>
      </vt:variant>
    </vt:vector>
  </HeadingPairs>
  <TitlesOfParts>
    <vt:vector size="22" baseType="lpstr">
      <vt:lpstr>ＭＳ Ｐゴシック</vt:lpstr>
      <vt:lpstr>新細明體</vt:lpstr>
      <vt:lpstr>Arial</vt:lpstr>
      <vt:lpstr>Calibri</vt:lpstr>
      <vt:lpstr>Times New Roman</vt:lpstr>
      <vt:lpstr>Verdana</vt:lpstr>
      <vt:lpstr>Wingdings</vt:lpstr>
      <vt:lpstr>Тема Office</vt:lpstr>
      <vt:lpstr>2_Тема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Висвітлення реформи в ЗМІ (згідно вибірки ТОП ЗМІ)  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Peter Ivanov</cp:lastModifiedBy>
  <cp:revision>404</cp:revision>
  <dcterms:created xsi:type="dcterms:W3CDTF">2015-08-07T16:08:33Z</dcterms:created>
  <dcterms:modified xsi:type="dcterms:W3CDTF">2015-12-17T14:14:53Z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