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2" r:id="rId3"/>
    <p:sldId id="260" r:id="rId4"/>
    <p:sldId id="263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CC3300"/>
    <a:srgbClr val="F4F484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6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F8EE4-14EA-473A-B1FC-4296486B2839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16.12.2015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CE04-472C-4575-81B8-CC2B0A40DB4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793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F8EE4-14EA-473A-B1FC-4296486B2839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16.12.2015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CE04-472C-4575-81B8-CC2B0A40DB4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964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F8EE4-14EA-473A-B1FC-4296486B2839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16.12.2015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CE04-472C-4575-81B8-CC2B0A40DB4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46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F8EE4-14EA-473A-B1FC-4296486B2839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16.12.2015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CE04-472C-4575-81B8-CC2B0A40DB4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4"/>
            <a:ext cx="9144000" cy="5809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800">
              <a:solidFill>
                <a:prstClr val="white"/>
              </a:solidFill>
            </a:endParaRPr>
          </a:p>
        </p:txBody>
      </p:sp>
      <p:sp>
        <p:nvSpPr>
          <p:cNvPr id="8" name="Прямокутник 11"/>
          <p:cNvSpPr/>
          <p:nvPr userDrawn="1"/>
        </p:nvSpPr>
        <p:spPr>
          <a:xfrm>
            <a:off x="6860556" y="6639254"/>
            <a:ext cx="3145536" cy="2616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1050" b="1" dirty="0">
                <a:solidFill>
                  <a:srgbClr val="002060"/>
                </a:solidFill>
                <a:latin typeface="Arial Narrow" panose="020B0606020202030204" pitchFamily="34" charset="0"/>
              </a:rPr>
              <a:t>Досліджено контент топ-100 </a:t>
            </a:r>
            <a:r>
              <a:rPr lang="uk-UA" sz="1050" b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укр</a:t>
            </a:r>
            <a:r>
              <a:rPr lang="uk-UA" sz="1050" b="1" dirty="0">
                <a:solidFill>
                  <a:srgbClr val="002060"/>
                </a:solidFill>
                <a:latin typeface="Arial Narrow" panose="020B0606020202030204" pitchFamily="34" charset="0"/>
              </a:rPr>
              <a:t>. медіа</a:t>
            </a:r>
          </a:p>
        </p:txBody>
      </p:sp>
    </p:spTree>
    <p:extLst>
      <p:ext uri="{BB962C8B-B14F-4D97-AF65-F5344CB8AC3E}">
        <p14:creationId xmlns:p14="http://schemas.microsoft.com/office/powerpoint/2010/main" val="467193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F8EE4-14EA-473A-B1FC-4296486B2839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16.12.2015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CE04-472C-4575-81B8-CC2B0A40DB4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94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F8EE4-14EA-473A-B1FC-4296486B2839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16.12.2015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CE04-472C-4575-81B8-CC2B0A40DB4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66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F8EE4-14EA-473A-B1FC-4296486B2839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16.12.2015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CE04-472C-4575-81B8-CC2B0A40DB4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335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F8EE4-14EA-473A-B1FC-4296486B2839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16.12.2015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CE04-472C-4575-81B8-CC2B0A40DB4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586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F8EE4-14EA-473A-B1FC-4296486B2839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16.12.2015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CE04-472C-4575-81B8-CC2B0A40DB4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009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F8EE4-14EA-473A-B1FC-4296486B2839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16.12.2015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CE04-472C-4575-81B8-CC2B0A40DB4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378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F8EE4-14EA-473A-B1FC-4296486B2839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16.12.2015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CE04-472C-4575-81B8-CC2B0A40DB4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072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F8EE4-14EA-473A-B1FC-4296486B2839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16.12.2015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CCE04-472C-4575-81B8-CC2B0A40DB4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6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6.png"/><Relationship Id="rId7" Type="http://schemas.openxmlformats.org/officeDocument/2006/relationships/image" Target="../media/image10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11" Type="http://schemas.openxmlformats.org/officeDocument/2006/relationships/image" Target="../media/image14.emf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image" Target="../media/image16.png"/><Relationship Id="rId7" Type="http://schemas.openxmlformats.org/officeDocument/2006/relationships/image" Target="../media/image20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emf"/><Relationship Id="rId5" Type="http://schemas.openxmlformats.org/officeDocument/2006/relationships/image" Target="../media/image18.png"/><Relationship Id="rId10" Type="http://schemas.openxmlformats.org/officeDocument/2006/relationships/image" Target="../media/image23.emf"/><Relationship Id="rId4" Type="http://schemas.openxmlformats.org/officeDocument/2006/relationships/image" Target="../media/image17.png"/><Relationship Id="rId9" Type="http://schemas.openxmlformats.org/officeDocument/2006/relationships/image" Target="../media/image22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55" y="725459"/>
            <a:ext cx="8638781" cy="24995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" y="593785"/>
            <a:ext cx="5519055" cy="27699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1200" b="1" smtClean="0">
                <a:solidFill>
                  <a:schemeClr val="tx1"/>
                </a:solidFill>
              </a:rPr>
              <a:t>Розподіл загального медіаполя по ціннісним характеристикам /11 </a:t>
            </a:r>
            <a:r>
              <a:rPr lang="uk-UA" sz="1200" b="1">
                <a:solidFill>
                  <a:schemeClr val="tx1"/>
                </a:solidFill>
              </a:rPr>
              <a:t>місяців/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" y="3444925"/>
            <a:ext cx="4206832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1200" b="1" smtClean="0">
                <a:solidFill>
                  <a:prstClr val="black"/>
                </a:solidFill>
              </a:rPr>
              <a:t>Розподіл негативного медіаполя по ціннісним характеристикам /11 </a:t>
            </a:r>
            <a:r>
              <a:rPr lang="uk-UA" sz="1200" b="1">
                <a:solidFill>
                  <a:prstClr val="black"/>
                </a:solidFill>
              </a:rPr>
              <a:t>місяців/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937168" y="3444925"/>
            <a:ext cx="4206832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1200" b="1" smtClean="0">
                <a:solidFill>
                  <a:prstClr val="black"/>
                </a:solidFill>
              </a:rPr>
              <a:t>Розподіл нейтрального медіаполя по ціннісним характеристикам /11 </a:t>
            </a:r>
            <a:r>
              <a:rPr lang="uk-UA" sz="1200" b="1">
                <a:solidFill>
                  <a:prstClr val="black"/>
                </a:solidFill>
              </a:rPr>
              <a:t>місяців/</a:t>
            </a: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2320" y="4138231"/>
            <a:ext cx="4156527" cy="2138169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" y="4089597"/>
            <a:ext cx="4156525" cy="2133560"/>
          </a:xfrm>
          <a:prstGeom prst="rect">
            <a:avLst/>
          </a:prstGeom>
        </p:spPr>
      </p:pic>
      <p:sp>
        <p:nvSpPr>
          <p:cNvPr id="27" name="Прямоугольник 26"/>
          <p:cNvSpPr/>
          <p:nvPr/>
        </p:nvSpPr>
        <p:spPr>
          <a:xfrm>
            <a:off x="228600" y="1002458"/>
            <a:ext cx="4321629" cy="1588342"/>
          </a:xfrm>
          <a:prstGeom prst="rect">
            <a:avLst/>
          </a:prstGeom>
          <a:noFill/>
          <a:ln w="38100"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8" name="TextBox 27"/>
          <p:cNvSpPr txBox="1"/>
          <p:nvPr/>
        </p:nvSpPr>
        <p:spPr>
          <a:xfrm>
            <a:off x="2264230" y="1096198"/>
            <a:ext cx="35160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smtClean="0">
                <a:solidFill>
                  <a:srgbClr val="002060"/>
                </a:solidFill>
              </a:rPr>
              <a:t>52% загального медіаполя </a:t>
            </a:r>
            <a:endParaRPr lang="uk-UA" sz="1400" b="1">
              <a:solidFill>
                <a:srgbClr val="00206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512939" y="4584203"/>
            <a:ext cx="1643590" cy="340889"/>
          </a:xfrm>
          <a:prstGeom prst="rect">
            <a:avLst/>
          </a:prstGeom>
          <a:noFill/>
          <a:ln w="381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3" name="Прямоугольник 32"/>
          <p:cNvSpPr/>
          <p:nvPr/>
        </p:nvSpPr>
        <p:spPr>
          <a:xfrm>
            <a:off x="21776" y="6571539"/>
            <a:ext cx="3537853" cy="253803"/>
          </a:xfrm>
          <a:prstGeom prst="rect">
            <a:avLst/>
          </a:prstGeom>
          <a:noFill/>
          <a:ln w="381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100" b="1" smtClean="0">
                <a:solidFill>
                  <a:srgbClr val="C00000"/>
                </a:solidFill>
              </a:rPr>
              <a:t>Суттєво більша частка ніж в загальному розподілі</a:t>
            </a:r>
            <a:endParaRPr lang="uk-UA" sz="1100" b="1">
              <a:solidFill>
                <a:srgbClr val="C000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" y="2"/>
            <a:ext cx="706482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Медіаполе ТОП-50 укр.політиків в розрізі ціннісних характеристик</a:t>
            </a:r>
            <a:endParaRPr lang="uk-UA" b="1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600" b="1" smtClean="0">
                <a:solidFill>
                  <a:prstClr val="black"/>
                </a:solidFill>
              </a:rPr>
              <a:t>/січень-</a:t>
            </a:r>
            <a:r>
              <a:rPr lang="uk-UA" sz="1600" b="1" smtClean="0">
                <a:solidFill>
                  <a:prstClr val="black"/>
                </a:solidFill>
              </a:rPr>
              <a:t>листопад</a:t>
            </a:r>
            <a:r>
              <a:rPr lang="ru-RU" sz="1600" b="1" smtClean="0">
                <a:solidFill>
                  <a:prstClr val="black"/>
                </a:solidFill>
              </a:rPr>
              <a:t> </a:t>
            </a:r>
            <a:r>
              <a:rPr lang="ru-RU" sz="1600" b="1" dirty="0">
                <a:solidFill>
                  <a:prstClr val="black"/>
                </a:solidFill>
              </a:rPr>
              <a:t>2015/</a:t>
            </a:r>
            <a:endParaRPr lang="uk-UA" sz="1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82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659" y="2895597"/>
            <a:ext cx="9035142" cy="1534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5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 sz="1100" b="1">
              <a:solidFill>
                <a:srgbClr val="C0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658" y="936167"/>
            <a:ext cx="9035142" cy="772888"/>
          </a:xfrm>
          <a:prstGeom prst="rect">
            <a:avLst/>
          </a:prstGeom>
          <a:solidFill>
            <a:srgbClr val="FF9999">
              <a:alpha val="52000"/>
            </a:srgbClr>
          </a:solidFill>
          <a:ln w="38100">
            <a:solidFill>
              <a:schemeClr val="accent5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 sz="1100" b="1">
              <a:solidFill>
                <a:srgbClr val="C00000"/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32657" y="756554"/>
            <a:ext cx="8724132" cy="5812971"/>
            <a:chOff x="0" y="1012371"/>
            <a:chExt cx="8724132" cy="5812971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>
              <a:off x="2100943" y="1012371"/>
              <a:ext cx="0" cy="5736772"/>
            </a:xfrm>
            <a:prstGeom prst="line">
              <a:avLst/>
            </a:prstGeom>
            <a:ln w="38100">
              <a:solidFill>
                <a:srgbClr val="C0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1111405"/>
              <a:ext cx="8724132" cy="5614903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2100943" y="6497888"/>
              <a:ext cx="1338943" cy="327454"/>
            </a:xfrm>
            <a:prstGeom prst="rect">
              <a:avLst/>
            </a:prstGeom>
            <a:noFill/>
            <a:ln w="38100"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uk-UA"/>
              </a:defPPr>
              <a:lvl1pPr>
                <a:defRPr sz="1100" b="1">
                  <a:solidFill>
                    <a:srgbClr val="C00000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algn="ctr"/>
              <a:r>
                <a:rPr lang="uk-UA"/>
                <a:t>Середній рівень негативу=7%</a:t>
              </a:r>
            </a:p>
          </p:txBody>
        </p:sp>
      </p:grpSp>
      <p:sp>
        <p:nvSpPr>
          <p:cNvPr id="17" name="Прямоугольник 16"/>
          <p:cNvSpPr/>
          <p:nvPr/>
        </p:nvSpPr>
        <p:spPr>
          <a:xfrm>
            <a:off x="6879771" y="936168"/>
            <a:ext cx="2188030" cy="772888"/>
          </a:xfrm>
          <a:prstGeom prst="rect">
            <a:avLst/>
          </a:prstGeom>
          <a:noFill/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100" b="1" smtClean="0">
                <a:solidFill>
                  <a:srgbClr val="C00000"/>
                </a:solidFill>
              </a:rPr>
              <a:t>ТОП-Цінності з часткою негативу суттєво більше середнього рівня</a:t>
            </a:r>
            <a:endParaRPr lang="uk-UA" sz="1100" b="1">
              <a:solidFill>
                <a:srgbClr val="C0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576457" y="2911922"/>
            <a:ext cx="1491343" cy="1191991"/>
          </a:xfrm>
          <a:prstGeom prst="rect">
            <a:avLst/>
          </a:prstGeom>
          <a:noFill/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100" b="1" smtClean="0">
                <a:solidFill>
                  <a:srgbClr val="002060"/>
                </a:solidFill>
              </a:rPr>
              <a:t>ТОП-Цінності з часткою негативу на рівні середнього показника</a:t>
            </a:r>
            <a:endParaRPr lang="uk-UA" sz="1100" b="1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" y="2"/>
            <a:ext cx="706482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Ціннісна структура в розрізі тональності</a:t>
            </a:r>
          </a:p>
          <a:p>
            <a:r>
              <a:rPr lang="ru-RU" sz="1600" b="1" smtClean="0">
                <a:solidFill>
                  <a:prstClr val="black"/>
                </a:solidFill>
              </a:rPr>
              <a:t>/січень-</a:t>
            </a:r>
            <a:r>
              <a:rPr lang="uk-UA" sz="1600" b="1" smtClean="0">
                <a:solidFill>
                  <a:prstClr val="black"/>
                </a:solidFill>
              </a:rPr>
              <a:t>листопад</a:t>
            </a:r>
            <a:r>
              <a:rPr lang="ru-RU" sz="1600" b="1" smtClean="0">
                <a:solidFill>
                  <a:prstClr val="black"/>
                </a:solidFill>
              </a:rPr>
              <a:t> 2015</a:t>
            </a:r>
            <a:r>
              <a:rPr lang="ru-RU" sz="1600" b="1" dirty="0">
                <a:solidFill>
                  <a:prstClr val="black"/>
                </a:solidFill>
              </a:rPr>
              <a:t>/</a:t>
            </a:r>
            <a:endParaRPr lang="uk-UA" sz="1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6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Рисунок 7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5699" y="4664036"/>
            <a:ext cx="5391952" cy="941182"/>
          </a:xfrm>
          <a:prstGeom prst="rect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85699" y="3408975"/>
            <a:ext cx="5391952" cy="94118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" y="2"/>
            <a:ext cx="706482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ТОП-негативні Цінності</a:t>
            </a:r>
            <a:endParaRPr lang="uk-UA" b="1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600" b="1" smtClean="0">
                <a:solidFill>
                  <a:prstClr val="black"/>
                </a:solidFill>
              </a:rPr>
              <a:t>/січень-</a:t>
            </a:r>
            <a:r>
              <a:rPr lang="uk-UA" sz="1600" b="1" smtClean="0">
                <a:solidFill>
                  <a:prstClr val="black"/>
                </a:solidFill>
              </a:rPr>
              <a:t>листопад</a:t>
            </a:r>
            <a:r>
              <a:rPr lang="ru-RU" sz="1600" b="1" smtClean="0">
                <a:solidFill>
                  <a:prstClr val="black"/>
                </a:solidFill>
              </a:rPr>
              <a:t> 2015</a:t>
            </a:r>
            <a:r>
              <a:rPr lang="ru-RU" sz="1600" b="1" dirty="0">
                <a:solidFill>
                  <a:prstClr val="black"/>
                </a:solidFill>
              </a:rPr>
              <a:t>/</a:t>
            </a:r>
            <a:endParaRPr lang="uk-UA" sz="1600" b="1" dirty="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-3" y="1851557"/>
            <a:ext cx="2880000" cy="27699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1200" b="1">
                <a:solidFill>
                  <a:srgbClr val="002060"/>
                </a:solidFill>
              </a:rPr>
              <a:t>Прозора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-1" y="603652"/>
            <a:ext cx="2880000" cy="27699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1200" b="1">
                <a:solidFill>
                  <a:srgbClr val="002060"/>
                </a:solidFill>
              </a:rPr>
              <a:t>Відповідальна</a:t>
            </a: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85699" y="898853"/>
            <a:ext cx="5391952" cy="941182"/>
          </a:xfrm>
          <a:prstGeom prst="rect">
            <a:avLst/>
          </a:prstGeom>
        </p:spPr>
      </p:pic>
      <p:sp>
        <p:nvSpPr>
          <p:cNvPr id="28" name="Прямоугольник 27"/>
          <p:cNvSpPr/>
          <p:nvPr/>
        </p:nvSpPr>
        <p:spPr>
          <a:xfrm>
            <a:off x="-68034" y="883862"/>
            <a:ext cx="1994806" cy="339488"/>
          </a:xfrm>
          <a:prstGeom prst="rect">
            <a:avLst/>
          </a:prstGeom>
          <a:noFill/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900" b="1" smtClean="0">
                <a:solidFill>
                  <a:srgbClr val="002060"/>
                </a:solidFill>
              </a:rPr>
              <a:t>Частка цінності в загальному негативному полі</a:t>
            </a:r>
            <a:endParaRPr lang="uk-UA" sz="900" b="1">
              <a:solidFill>
                <a:srgbClr val="002060"/>
              </a:solidFill>
            </a:endParaRPr>
          </a:p>
        </p:txBody>
      </p:sp>
      <p:sp>
        <p:nvSpPr>
          <p:cNvPr id="36" name="Стрелка вправо 35"/>
          <p:cNvSpPr/>
          <p:nvPr/>
        </p:nvSpPr>
        <p:spPr>
          <a:xfrm>
            <a:off x="5249506" y="876032"/>
            <a:ext cx="1991724" cy="883065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000" b="1">
                <a:solidFill>
                  <a:srgbClr val="002060"/>
                </a:solidFill>
              </a:rPr>
              <a:t>Найбільш згадувані </a:t>
            </a:r>
            <a:r>
              <a:rPr lang="uk-UA" sz="1000" b="1" smtClean="0">
                <a:solidFill>
                  <a:srgbClr val="002060"/>
                </a:solidFill>
              </a:rPr>
              <a:t>персони в </a:t>
            </a:r>
            <a:r>
              <a:rPr lang="uk-UA" sz="1000" b="1">
                <a:solidFill>
                  <a:srgbClr val="002060"/>
                </a:solidFill>
              </a:rPr>
              <a:t>негативі по цінності</a:t>
            </a: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0" y="1822270"/>
            <a:ext cx="9103632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0" y="3102538"/>
            <a:ext cx="9103632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Рисунок 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85699" y="2153914"/>
            <a:ext cx="5391952" cy="941182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71858" y="685438"/>
            <a:ext cx="1634472" cy="997248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71858" y="1934972"/>
            <a:ext cx="1634472" cy="997248"/>
          </a:xfrm>
          <a:prstGeom prst="rect">
            <a:avLst/>
          </a:prstGeom>
        </p:spPr>
      </p:pic>
      <p:sp>
        <p:nvSpPr>
          <p:cNvPr id="53" name="Прямоугольник 52"/>
          <p:cNvSpPr/>
          <p:nvPr/>
        </p:nvSpPr>
        <p:spPr>
          <a:xfrm>
            <a:off x="10879" y="3136073"/>
            <a:ext cx="2880000" cy="27699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1200" b="1">
                <a:solidFill>
                  <a:srgbClr val="002060"/>
                </a:solidFill>
              </a:rPr>
              <a:t>Конкурентноздатна</a:t>
            </a: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10882" y="4397937"/>
            <a:ext cx="9103632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0" name="Рисунок 5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71858" y="3217164"/>
            <a:ext cx="1634472" cy="997248"/>
          </a:xfrm>
          <a:prstGeom prst="rect">
            <a:avLst/>
          </a:prstGeom>
        </p:spPr>
      </p:pic>
      <p:sp>
        <p:nvSpPr>
          <p:cNvPr id="65" name="Прямоугольник 64"/>
          <p:cNvSpPr/>
          <p:nvPr/>
        </p:nvSpPr>
        <p:spPr>
          <a:xfrm>
            <a:off x="10879" y="4423730"/>
            <a:ext cx="2880000" cy="27699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1200" b="1">
                <a:solidFill>
                  <a:srgbClr val="002060"/>
                </a:solidFill>
              </a:rPr>
              <a:t>Чесна</a:t>
            </a:r>
          </a:p>
        </p:txBody>
      </p:sp>
      <p:pic>
        <p:nvPicPr>
          <p:cNvPr id="72" name="Рисунок 7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71858" y="4499356"/>
            <a:ext cx="1634472" cy="997248"/>
          </a:xfrm>
          <a:prstGeom prst="rect">
            <a:avLst/>
          </a:prstGeom>
        </p:spPr>
      </p:pic>
      <p:pic>
        <p:nvPicPr>
          <p:cNvPr id="73" name="Рисунок 7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185699" y="5919096"/>
            <a:ext cx="5391952" cy="941182"/>
          </a:xfrm>
          <a:prstGeom prst="rect">
            <a:avLst/>
          </a:prstGeom>
        </p:spPr>
      </p:pic>
      <p:pic>
        <p:nvPicPr>
          <p:cNvPr id="74" name="Рисунок 7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371858" y="5705346"/>
            <a:ext cx="1634472" cy="997248"/>
          </a:xfrm>
          <a:prstGeom prst="rect">
            <a:avLst/>
          </a:prstGeom>
        </p:spPr>
      </p:pic>
      <p:sp>
        <p:nvSpPr>
          <p:cNvPr id="75" name="Прямоугольник 74"/>
          <p:cNvSpPr/>
          <p:nvPr/>
        </p:nvSpPr>
        <p:spPr>
          <a:xfrm>
            <a:off x="10880" y="5675591"/>
            <a:ext cx="2880000" cy="27699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1200" b="1">
                <a:solidFill>
                  <a:srgbClr val="002060"/>
                </a:solidFill>
              </a:rPr>
              <a:t>Дистанціюється щодо олігархів</a:t>
            </a:r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>
            <a:off x="-8" y="5638907"/>
            <a:ext cx="9103632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рямоугольник 77"/>
          <p:cNvSpPr/>
          <p:nvPr/>
        </p:nvSpPr>
        <p:spPr>
          <a:xfrm>
            <a:off x="-2722" y="2124834"/>
            <a:ext cx="1994806" cy="339488"/>
          </a:xfrm>
          <a:prstGeom prst="rect">
            <a:avLst/>
          </a:prstGeom>
          <a:noFill/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900" b="1" smtClean="0">
                <a:solidFill>
                  <a:srgbClr val="002060"/>
                </a:solidFill>
              </a:rPr>
              <a:t>Частка цінності в загальному негативному полі</a:t>
            </a:r>
            <a:endParaRPr lang="uk-UA" sz="900" b="1">
              <a:solidFill>
                <a:srgbClr val="002060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-2722" y="3420230"/>
            <a:ext cx="1994806" cy="339488"/>
          </a:xfrm>
          <a:prstGeom prst="rect">
            <a:avLst/>
          </a:prstGeom>
          <a:noFill/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900" b="1" smtClean="0">
                <a:solidFill>
                  <a:srgbClr val="002060"/>
                </a:solidFill>
              </a:rPr>
              <a:t>Частка цінності в загальному негативному полі</a:t>
            </a:r>
            <a:endParaRPr lang="uk-UA" sz="900" b="1">
              <a:solidFill>
                <a:srgbClr val="002060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-24491" y="4715631"/>
            <a:ext cx="1994806" cy="339488"/>
          </a:xfrm>
          <a:prstGeom prst="rect">
            <a:avLst/>
          </a:prstGeom>
          <a:noFill/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900" b="1" smtClean="0">
                <a:solidFill>
                  <a:srgbClr val="002060"/>
                </a:solidFill>
              </a:rPr>
              <a:t>Частка цінності в загальному негативному полі</a:t>
            </a:r>
            <a:endParaRPr lang="uk-UA" sz="900" b="1">
              <a:solidFill>
                <a:srgbClr val="002060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-24492" y="5934828"/>
            <a:ext cx="1994806" cy="339488"/>
          </a:xfrm>
          <a:prstGeom prst="rect">
            <a:avLst/>
          </a:prstGeom>
          <a:noFill/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900" b="1" smtClean="0">
                <a:solidFill>
                  <a:srgbClr val="002060"/>
                </a:solidFill>
              </a:rPr>
              <a:t>Частка цінності в загальному негативному полі</a:t>
            </a:r>
            <a:endParaRPr lang="uk-UA" sz="900" b="1">
              <a:solidFill>
                <a:srgbClr val="002060"/>
              </a:solidFill>
            </a:endParaRPr>
          </a:p>
        </p:txBody>
      </p:sp>
      <p:sp>
        <p:nvSpPr>
          <p:cNvPr id="82" name="Стрелка вправо 81"/>
          <p:cNvSpPr/>
          <p:nvPr/>
        </p:nvSpPr>
        <p:spPr>
          <a:xfrm>
            <a:off x="5249506" y="2114281"/>
            <a:ext cx="1991724" cy="883065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000" b="1">
                <a:solidFill>
                  <a:srgbClr val="002060"/>
                </a:solidFill>
              </a:rPr>
              <a:t>Найбільш згадувані </a:t>
            </a:r>
            <a:r>
              <a:rPr lang="uk-UA" sz="1000" b="1" smtClean="0">
                <a:solidFill>
                  <a:srgbClr val="002060"/>
                </a:solidFill>
              </a:rPr>
              <a:t>персони в </a:t>
            </a:r>
            <a:r>
              <a:rPr lang="uk-UA" sz="1000" b="1">
                <a:solidFill>
                  <a:srgbClr val="002060"/>
                </a:solidFill>
              </a:rPr>
              <a:t>негативі по цінності</a:t>
            </a:r>
          </a:p>
        </p:txBody>
      </p:sp>
      <p:sp>
        <p:nvSpPr>
          <p:cNvPr id="83" name="Стрелка вправо 82"/>
          <p:cNvSpPr/>
          <p:nvPr/>
        </p:nvSpPr>
        <p:spPr>
          <a:xfrm>
            <a:off x="5249506" y="3352530"/>
            <a:ext cx="1991724" cy="883065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000" b="1">
                <a:solidFill>
                  <a:srgbClr val="002060"/>
                </a:solidFill>
              </a:rPr>
              <a:t>Найбільш згадувані </a:t>
            </a:r>
            <a:r>
              <a:rPr lang="uk-UA" sz="1000" b="1" smtClean="0">
                <a:solidFill>
                  <a:srgbClr val="002060"/>
                </a:solidFill>
              </a:rPr>
              <a:t>персони в </a:t>
            </a:r>
            <a:r>
              <a:rPr lang="uk-UA" sz="1000" b="1">
                <a:solidFill>
                  <a:srgbClr val="002060"/>
                </a:solidFill>
              </a:rPr>
              <a:t>негативі по цінності</a:t>
            </a:r>
          </a:p>
        </p:txBody>
      </p:sp>
      <p:sp>
        <p:nvSpPr>
          <p:cNvPr id="84" name="Стрелка вправо 83"/>
          <p:cNvSpPr/>
          <p:nvPr/>
        </p:nvSpPr>
        <p:spPr>
          <a:xfrm>
            <a:off x="5249506" y="4590779"/>
            <a:ext cx="1991724" cy="883065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000" b="1">
                <a:solidFill>
                  <a:srgbClr val="002060"/>
                </a:solidFill>
              </a:rPr>
              <a:t>Найбільш згадувані </a:t>
            </a:r>
            <a:r>
              <a:rPr lang="uk-UA" sz="1000" b="1" smtClean="0">
                <a:solidFill>
                  <a:srgbClr val="002060"/>
                </a:solidFill>
              </a:rPr>
              <a:t>персони в </a:t>
            </a:r>
            <a:r>
              <a:rPr lang="uk-UA" sz="1000" b="1">
                <a:solidFill>
                  <a:srgbClr val="002060"/>
                </a:solidFill>
              </a:rPr>
              <a:t>негативі по цінності</a:t>
            </a:r>
          </a:p>
        </p:txBody>
      </p:sp>
      <p:sp>
        <p:nvSpPr>
          <p:cNvPr id="85" name="Стрелка вправо 84"/>
          <p:cNvSpPr/>
          <p:nvPr/>
        </p:nvSpPr>
        <p:spPr>
          <a:xfrm>
            <a:off x="5249506" y="5829029"/>
            <a:ext cx="1991724" cy="883065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000" b="1">
                <a:solidFill>
                  <a:srgbClr val="002060"/>
                </a:solidFill>
              </a:rPr>
              <a:t>Найбільш згадувані </a:t>
            </a:r>
            <a:r>
              <a:rPr lang="uk-UA" sz="1000" b="1" smtClean="0">
                <a:solidFill>
                  <a:srgbClr val="002060"/>
                </a:solidFill>
              </a:rPr>
              <a:t>персони в </a:t>
            </a:r>
            <a:r>
              <a:rPr lang="uk-UA" sz="1000" b="1">
                <a:solidFill>
                  <a:srgbClr val="002060"/>
                </a:solidFill>
              </a:rPr>
              <a:t>негативі по цінності</a:t>
            </a:r>
          </a:p>
        </p:txBody>
      </p:sp>
    </p:spTree>
    <p:extLst>
      <p:ext uri="{BB962C8B-B14F-4D97-AF65-F5344CB8AC3E}">
        <p14:creationId xmlns:p14="http://schemas.microsoft.com/office/powerpoint/2010/main" val="220356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7201" y="4663800"/>
            <a:ext cx="5392800" cy="94799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87201" y="3409200"/>
            <a:ext cx="5392800" cy="94799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87201" y="2154600"/>
            <a:ext cx="5392800" cy="947997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87201" y="900000"/>
            <a:ext cx="5392800" cy="947997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87201" y="5918400"/>
            <a:ext cx="5392800" cy="94799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" y="2"/>
            <a:ext cx="706482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ТОП-нейтральні Цінності</a:t>
            </a:r>
            <a:endParaRPr lang="uk-UA" b="1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600" b="1" smtClean="0">
                <a:solidFill>
                  <a:prstClr val="black"/>
                </a:solidFill>
              </a:rPr>
              <a:t>/січень-</a:t>
            </a:r>
            <a:r>
              <a:rPr lang="uk-UA" sz="1600" b="1" smtClean="0">
                <a:solidFill>
                  <a:prstClr val="black"/>
                </a:solidFill>
              </a:rPr>
              <a:t>листопад</a:t>
            </a:r>
            <a:r>
              <a:rPr lang="ru-RU" sz="1600" b="1" smtClean="0">
                <a:solidFill>
                  <a:prstClr val="black"/>
                </a:solidFill>
              </a:rPr>
              <a:t> 2015</a:t>
            </a:r>
            <a:r>
              <a:rPr lang="ru-RU" sz="1600" b="1" dirty="0">
                <a:solidFill>
                  <a:prstClr val="black"/>
                </a:solidFill>
              </a:rPr>
              <a:t>/</a:t>
            </a:r>
            <a:endParaRPr lang="uk-UA" sz="1600" b="1" dirty="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-3" y="1851557"/>
            <a:ext cx="2880000" cy="27699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1200" b="1">
                <a:solidFill>
                  <a:srgbClr val="002060"/>
                </a:solidFill>
              </a:rPr>
              <a:t>Прозора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-1" y="603652"/>
            <a:ext cx="2880000" cy="27699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1200" b="1">
                <a:solidFill>
                  <a:srgbClr val="002060"/>
                </a:solidFill>
              </a:rPr>
              <a:t>Відповідальна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-68034" y="883862"/>
            <a:ext cx="1994806" cy="339488"/>
          </a:xfrm>
          <a:prstGeom prst="rect">
            <a:avLst/>
          </a:prstGeom>
          <a:noFill/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900" b="1" smtClean="0">
                <a:solidFill>
                  <a:srgbClr val="002060"/>
                </a:solidFill>
              </a:rPr>
              <a:t>Частка цінності в загальному нейтральному полі</a:t>
            </a:r>
            <a:endParaRPr lang="uk-UA" sz="900" b="1">
              <a:solidFill>
                <a:srgbClr val="002060"/>
              </a:solidFill>
            </a:endParaRPr>
          </a:p>
        </p:txBody>
      </p:sp>
      <p:sp>
        <p:nvSpPr>
          <p:cNvPr id="36" name="Стрелка вправо 35"/>
          <p:cNvSpPr/>
          <p:nvPr/>
        </p:nvSpPr>
        <p:spPr>
          <a:xfrm>
            <a:off x="5249506" y="876032"/>
            <a:ext cx="1991724" cy="883065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000" b="1">
                <a:solidFill>
                  <a:srgbClr val="002060"/>
                </a:solidFill>
              </a:rPr>
              <a:t>Найбільш згадувані </a:t>
            </a:r>
            <a:r>
              <a:rPr lang="uk-UA" sz="1000" b="1" smtClean="0">
                <a:solidFill>
                  <a:srgbClr val="002060"/>
                </a:solidFill>
              </a:rPr>
              <a:t>персони в нейтралі по </a:t>
            </a:r>
            <a:r>
              <a:rPr lang="uk-UA" sz="1000" b="1">
                <a:solidFill>
                  <a:srgbClr val="002060"/>
                </a:solidFill>
              </a:rPr>
              <a:t>цінності</a:t>
            </a: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0" y="1822270"/>
            <a:ext cx="9103632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0" y="3102538"/>
            <a:ext cx="9103632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10879" y="3136073"/>
            <a:ext cx="2880000" cy="27699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1200" b="1">
                <a:solidFill>
                  <a:srgbClr val="002060"/>
                </a:solidFill>
              </a:rPr>
              <a:t>Конкурентноздатна</a:t>
            </a: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10882" y="4397937"/>
            <a:ext cx="9103632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Прямоугольник 64"/>
          <p:cNvSpPr/>
          <p:nvPr/>
        </p:nvSpPr>
        <p:spPr>
          <a:xfrm>
            <a:off x="10879" y="4423730"/>
            <a:ext cx="2880000" cy="27699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1200" b="1">
                <a:solidFill>
                  <a:srgbClr val="002060"/>
                </a:solidFill>
              </a:rPr>
              <a:t>Чесна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10880" y="5675591"/>
            <a:ext cx="2880000" cy="27699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1200" b="1">
                <a:solidFill>
                  <a:srgbClr val="002060"/>
                </a:solidFill>
              </a:rPr>
              <a:t>Поважає людину</a:t>
            </a:r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>
            <a:off x="-8" y="5638907"/>
            <a:ext cx="9103632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рямоугольник 77"/>
          <p:cNvSpPr/>
          <p:nvPr/>
        </p:nvSpPr>
        <p:spPr>
          <a:xfrm>
            <a:off x="-2722" y="2124834"/>
            <a:ext cx="1994806" cy="339488"/>
          </a:xfrm>
          <a:prstGeom prst="rect">
            <a:avLst/>
          </a:prstGeom>
          <a:noFill/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900" b="1" smtClean="0">
                <a:solidFill>
                  <a:srgbClr val="002060"/>
                </a:solidFill>
              </a:rPr>
              <a:t>Частка цінності в загальному </a:t>
            </a:r>
            <a:r>
              <a:rPr lang="uk-UA" sz="900" b="1">
                <a:solidFill>
                  <a:srgbClr val="002060"/>
                </a:solidFill>
              </a:rPr>
              <a:t>нейтральному полі</a:t>
            </a:r>
          </a:p>
        </p:txBody>
      </p:sp>
      <p:sp>
        <p:nvSpPr>
          <p:cNvPr id="79" name="Прямоугольник 78"/>
          <p:cNvSpPr/>
          <p:nvPr/>
        </p:nvSpPr>
        <p:spPr>
          <a:xfrm>
            <a:off x="-2722" y="3420230"/>
            <a:ext cx="1994806" cy="339488"/>
          </a:xfrm>
          <a:prstGeom prst="rect">
            <a:avLst/>
          </a:prstGeom>
          <a:noFill/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900" b="1" smtClean="0">
                <a:solidFill>
                  <a:srgbClr val="002060"/>
                </a:solidFill>
              </a:rPr>
              <a:t>Частка цінності в загальному </a:t>
            </a:r>
            <a:r>
              <a:rPr lang="uk-UA" sz="900" b="1">
                <a:solidFill>
                  <a:srgbClr val="002060"/>
                </a:solidFill>
              </a:rPr>
              <a:t>нейтральному полі</a:t>
            </a:r>
          </a:p>
        </p:txBody>
      </p:sp>
      <p:sp>
        <p:nvSpPr>
          <p:cNvPr id="80" name="Прямоугольник 79"/>
          <p:cNvSpPr/>
          <p:nvPr/>
        </p:nvSpPr>
        <p:spPr>
          <a:xfrm>
            <a:off x="-24491" y="4715631"/>
            <a:ext cx="1994806" cy="339488"/>
          </a:xfrm>
          <a:prstGeom prst="rect">
            <a:avLst/>
          </a:prstGeom>
          <a:noFill/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900" b="1" smtClean="0">
                <a:solidFill>
                  <a:srgbClr val="002060"/>
                </a:solidFill>
              </a:rPr>
              <a:t>Частка цінності в загальному </a:t>
            </a:r>
            <a:r>
              <a:rPr lang="uk-UA" sz="900" b="1">
                <a:solidFill>
                  <a:srgbClr val="002060"/>
                </a:solidFill>
              </a:rPr>
              <a:t>нейтральному полі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-24492" y="5934828"/>
            <a:ext cx="1994806" cy="339488"/>
          </a:xfrm>
          <a:prstGeom prst="rect">
            <a:avLst/>
          </a:prstGeom>
          <a:noFill/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900" b="1" smtClean="0">
                <a:solidFill>
                  <a:srgbClr val="002060"/>
                </a:solidFill>
              </a:rPr>
              <a:t>Частка цінності в загальному нейтральному полі</a:t>
            </a:r>
            <a:endParaRPr lang="uk-UA" sz="900" b="1">
              <a:solidFill>
                <a:srgbClr val="002060"/>
              </a:solidFill>
            </a:endParaRPr>
          </a:p>
        </p:txBody>
      </p:sp>
      <p:sp>
        <p:nvSpPr>
          <p:cNvPr id="82" name="Стрелка вправо 81"/>
          <p:cNvSpPr/>
          <p:nvPr/>
        </p:nvSpPr>
        <p:spPr>
          <a:xfrm>
            <a:off x="5249506" y="2114281"/>
            <a:ext cx="1991724" cy="883065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000" b="1">
                <a:solidFill>
                  <a:srgbClr val="002060"/>
                </a:solidFill>
              </a:rPr>
              <a:t>Найбільш згадувані </a:t>
            </a:r>
            <a:r>
              <a:rPr lang="uk-UA" sz="1000" b="1" smtClean="0">
                <a:solidFill>
                  <a:srgbClr val="002060"/>
                </a:solidFill>
              </a:rPr>
              <a:t>персони в </a:t>
            </a:r>
            <a:r>
              <a:rPr lang="uk-UA" sz="1000" b="1">
                <a:solidFill>
                  <a:srgbClr val="002060"/>
                </a:solidFill>
              </a:rPr>
              <a:t>нейтралі по цінності</a:t>
            </a:r>
          </a:p>
        </p:txBody>
      </p:sp>
      <p:sp>
        <p:nvSpPr>
          <p:cNvPr id="83" name="Стрелка вправо 82"/>
          <p:cNvSpPr/>
          <p:nvPr/>
        </p:nvSpPr>
        <p:spPr>
          <a:xfrm>
            <a:off x="5249506" y="3352530"/>
            <a:ext cx="1991724" cy="883065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000" b="1">
                <a:solidFill>
                  <a:srgbClr val="002060"/>
                </a:solidFill>
              </a:rPr>
              <a:t>Найбільш згадувані </a:t>
            </a:r>
            <a:r>
              <a:rPr lang="uk-UA" sz="1000" b="1" smtClean="0">
                <a:solidFill>
                  <a:srgbClr val="002060"/>
                </a:solidFill>
              </a:rPr>
              <a:t>персони в </a:t>
            </a:r>
            <a:r>
              <a:rPr lang="uk-UA" sz="1000" b="1">
                <a:solidFill>
                  <a:srgbClr val="002060"/>
                </a:solidFill>
              </a:rPr>
              <a:t>нейтралі по цінності</a:t>
            </a:r>
          </a:p>
        </p:txBody>
      </p:sp>
      <p:sp>
        <p:nvSpPr>
          <p:cNvPr id="84" name="Стрелка вправо 83"/>
          <p:cNvSpPr/>
          <p:nvPr/>
        </p:nvSpPr>
        <p:spPr>
          <a:xfrm>
            <a:off x="5249506" y="4590779"/>
            <a:ext cx="1991724" cy="883065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000" b="1">
                <a:solidFill>
                  <a:srgbClr val="002060"/>
                </a:solidFill>
              </a:rPr>
              <a:t>Найбільш згадувані </a:t>
            </a:r>
            <a:r>
              <a:rPr lang="uk-UA" sz="1000" b="1" smtClean="0">
                <a:solidFill>
                  <a:srgbClr val="002060"/>
                </a:solidFill>
              </a:rPr>
              <a:t>персони в </a:t>
            </a:r>
            <a:r>
              <a:rPr lang="uk-UA" sz="1000" b="1">
                <a:solidFill>
                  <a:srgbClr val="002060"/>
                </a:solidFill>
              </a:rPr>
              <a:t>нейтралі по цінності</a:t>
            </a:r>
          </a:p>
        </p:txBody>
      </p:sp>
      <p:sp>
        <p:nvSpPr>
          <p:cNvPr id="85" name="Стрелка вправо 84"/>
          <p:cNvSpPr/>
          <p:nvPr/>
        </p:nvSpPr>
        <p:spPr>
          <a:xfrm>
            <a:off x="5249506" y="5829029"/>
            <a:ext cx="1991724" cy="883065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000" b="1">
                <a:solidFill>
                  <a:srgbClr val="002060"/>
                </a:solidFill>
              </a:rPr>
              <a:t>Найбільш згадувані </a:t>
            </a:r>
            <a:r>
              <a:rPr lang="uk-UA" sz="1000" b="1" smtClean="0">
                <a:solidFill>
                  <a:srgbClr val="002060"/>
                </a:solidFill>
              </a:rPr>
              <a:t>персони в </a:t>
            </a:r>
            <a:r>
              <a:rPr lang="uk-UA" sz="1000" b="1">
                <a:solidFill>
                  <a:srgbClr val="002060"/>
                </a:solidFill>
              </a:rPr>
              <a:t>нейтралі по цінності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72800" y="684000"/>
            <a:ext cx="1634393" cy="9972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72800" y="1939500"/>
            <a:ext cx="1634393" cy="9972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72800" y="3195000"/>
            <a:ext cx="1634393" cy="9972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72800" y="4450500"/>
            <a:ext cx="1634393" cy="9972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372800" y="5706000"/>
            <a:ext cx="1634393" cy="99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44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0000" y="1026000"/>
            <a:ext cx="3011685" cy="2109399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-1" y="603652"/>
            <a:ext cx="2880000" cy="27699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1200" b="1">
                <a:solidFill>
                  <a:srgbClr val="002060"/>
                </a:solidFill>
              </a:rPr>
              <a:t>Порошенко П.О.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24472"/>
            <a:ext cx="3005588" cy="210939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167828" y="782677"/>
            <a:ext cx="1994806" cy="339488"/>
          </a:xfrm>
          <a:prstGeom prst="rect">
            <a:avLst/>
          </a:prstGeom>
          <a:noFill/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050" b="1" smtClean="0">
                <a:solidFill>
                  <a:srgbClr val="C00000"/>
                </a:solidFill>
              </a:rPr>
              <a:t>Розподіл негативного поля</a:t>
            </a:r>
            <a:endParaRPr lang="uk-UA" sz="1050" b="1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79513" y="782677"/>
            <a:ext cx="1994806" cy="339488"/>
          </a:xfrm>
          <a:prstGeom prst="rect">
            <a:avLst/>
          </a:prstGeom>
          <a:noFill/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050" b="1" smtClean="0">
                <a:solidFill>
                  <a:srgbClr val="002060"/>
                </a:solidFill>
              </a:rPr>
              <a:t>Розподіл нейтрального поля</a:t>
            </a:r>
            <a:endParaRPr lang="uk-UA" sz="1050" b="1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3190604"/>
            <a:ext cx="2880000" cy="27699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1200" b="1">
                <a:solidFill>
                  <a:srgbClr val="002060"/>
                </a:solidFill>
              </a:rPr>
              <a:t>Шокін В.М</a:t>
            </a:r>
            <a:r>
              <a:rPr lang="uk-UA" sz="1200" b="1" smtClean="0">
                <a:solidFill>
                  <a:srgbClr val="002060"/>
                </a:solidFill>
              </a:rPr>
              <a:t>.</a:t>
            </a:r>
            <a:endParaRPr lang="uk-UA" sz="1200" b="1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600000"/>
            <a:ext cx="3005588" cy="2109399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3113399" y="3347859"/>
            <a:ext cx="1994806" cy="339488"/>
          </a:xfrm>
          <a:prstGeom prst="rect">
            <a:avLst/>
          </a:prstGeom>
          <a:noFill/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050" b="1" smtClean="0">
                <a:solidFill>
                  <a:srgbClr val="C00000"/>
                </a:solidFill>
              </a:rPr>
              <a:t>Розподіл негативного поля</a:t>
            </a:r>
            <a:endParaRPr lang="uk-UA" sz="1050" b="1">
              <a:solidFill>
                <a:srgbClr val="C0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125084" y="3347859"/>
            <a:ext cx="1994806" cy="339488"/>
          </a:xfrm>
          <a:prstGeom prst="rect">
            <a:avLst/>
          </a:prstGeom>
          <a:noFill/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050" b="1" smtClean="0">
                <a:solidFill>
                  <a:srgbClr val="002060"/>
                </a:solidFill>
              </a:rPr>
              <a:t>Розподіл нейтрального поля</a:t>
            </a:r>
            <a:endParaRPr lang="uk-UA" sz="1050" b="1">
              <a:solidFill>
                <a:srgbClr val="002060"/>
              </a:solidFill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60000" y="3600000"/>
            <a:ext cx="3011685" cy="2109399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20000" y="1026000"/>
            <a:ext cx="3005588" cy="211549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20000" y="3600000"/>
            <a:ext cx="3005588" cy="211549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6090033"/>
            <a:ext cx="5822185" cy="701101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2" y="2"/>
            <a:ext cx="828402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Динаміка медіаполя </a:t>
            </a:r>
            <a:r>
              <a:rPr lang="uk-UA" b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розрізі тональності та </a:t>
            </a:r>
            <a:r>
              <a:rPr lang="uk-UA" b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ціннісних характеристик</a:t>
            </a:r>
            <a:endParaRPr lang="uk-UA" b="1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600" b="1" smtClean="0">
                <a:solidFill>
                  <a:prstClr val="black"/>
                </a:solidFill>
              </a:rPr>
              <a:t>/січень-</a:t>
            </a:r>
            <a:r>
              <a:rPr lang="uk-UA" sz="1600" b="1" smtClean="0">
                <a:solidFill>
                  <a:prstClr val="black"/>
                </a:solidFill>
              </a:rPr>
              <a:t>листопад</a:t>
            </a:r>
            <a:r>
              <a:rPr lang="ru-RU" sz="1600" b="1" smtClean="0">
                <a:solidFill>
                  <a:prstClr val="black"/>
                </a:solidFill>
              </a:rPr>
              <a:t> 2015</a:t>
            </a:r>
            <a:r>
              <a:rPr lang="ru-RU" sz="1600" b="1" dirty="0">
                <a:solidFill>
                  <a:prstClr val="black"/>
                </a:solidFill>
              </a:rPr>
              <a:t>/</a:t>
            </a:r>
            <a:endParaRPr lang="uk-UA" sz="1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21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-1" y="603652"/>
            <a:ext cx="2880000" cy="27699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1200" b="1">
                <a:solidFill>
                  <a:srgbClr val="002060"/>
                </a:solidFill>
              </a:rPr>
              <a:t>Абромавичус А.</a:t>
            </a:r>
            <a:endParaRPr lang="uk-UA" sz="1200" b="1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67828" y="782677"/>
            <a:ext cx="1994806" cy="339488"/>
          </a:xfrm>
          <a:prstGeom prst="rect">
            <a:avLst/>
          </a:prstGeom>
          <a:noFill/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050" b="1" smtClean="0">
                <a:solidFill>
                  <a:srgbClr val="C00000"/>
                </a:solidFill>
              </a:rPr>
              <a:t>Розподіл негативного поля</a:t>
            </a:r>
            <a:endParaRPr lang="uk-UA" sz="1050" b="1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79513" y="782677"/>
            <a:ext cx="1994806" cy="339488"/>
          </a:xfrm>
          <a:prstGeom prst="rect">
            <a:avLst/>
          </a:prstGeom>
          <a:noFill/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050" b="1" smtClean="0">
                <a:solidFill>
                  <a:srgbClr val="002060"/>
                </a:solidFill>
              </a:rPr>
              <a:t>Розподіл нейтрального поля</a:t>
            </a:r>
            <a:endParaRPr lang="uk-UA" sz="1050" b="1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3190604"/>
            <a:ext cx="2880000" cy="27699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1200" b="1">
                <a:solidFill>
                  <a:srgbClr val="002060"/>
                </a:solidFill>
              </a:rPr>
              <a:t>Яресько Н.Е.</a:t>
            </a:r>
            <a:endParaRPr lang="uk-UA" sz="1200" b="1">
              <a:solidFill>
                <a:srgbClr val="00206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113399" y="3347859"/>
            <a:ext cx="1994806" cy="339488"/>
          </a:xfrm>
          <a:prstGeom prst="rect">
            <a:avLst/>
          </a:prstGeom>
          <a:noFill/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050" b="1" smtClean="0">
                <a:solidFill>
                  <a:srgbClr val="C00000"/>
                </a:solidFill>
              </a:rPr>
              <a:t>Розподіл негативного поля</a:t>
            </a:r>
            <a:endParaRPr lang="uk-UA" sz="1050" b="1">
              <a:solidFill>
                <a:srgbClr val="C0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125084" y="3347859"/>
            <a:ext cx="1994806" cy="339488"/>
          </a:xfrm>
          <a:prstGeom prst="rect">
            <a:avLst/>
          </a:prstGeom>
          <a:noFill/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050" b="1" smtClean="0">
                <a:solidFill>
                  <a:srgbClr val="002060"/>
                </a:solidFill>
              </a:rPr>
              <a:t>Розподіл нейтрального поля</a:t>
            </a:r>
            <a:endParaRPr lang="uk-UA" sz="1050" b="1">
              <a:solidFill>
                <a:srgbClr val="002060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0033"/>
            <a:ext cx="5822185" cy="701101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2" y="2"/>
            <a:ext cx="828402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Динаміка медіаполя </a:t>
            </a:r>
            <a:r>
              <a:rPr lang="uk-UA" b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розрізі тональності та </a:t>
            </a:r>
            <a:r>
              <a:rPr lang="uk-UA" b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ціннісних характеристик</a:t>
            </a:r>
            <a:endParaRPr lang="uk-UA" b="1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600" b="1" smtClean="0">
                <a:solidFill>
                  <a:prstClr val="black"/>
                </a:solidFill>
              </a:rPr>
              <a:t>/січень-</a:t>
            </a:r>
            <a:r>
              <a:rPr lang="uk-UA" sz="1600" b="1" smtClean="0">
                <a:solidFill>
                  <a:prstClr val="black"/>
                </a:solidFill>
              </a:rPr>
              <a:t>листопад</a:t>
            </a:r>
            <a:r>
              <a:rPr lang="ru-RU" sz="1600" b="1" smtClean="0">
                <a:solidFill>
                  <a:prstClr val="black"/>
                </a:solidFill>
              </a:rPr>
              <a:t> 2015</a:t>
            </a:r>
            <a:r>
              <a:rPr lang="ru-RU" sz="1600" b="1" dirty="0">
                <a:solidFill>
                  <a:prstClr val="black"/>
                </a:solidFill>
              </a:rPr>
              <a:t>/</a:t>
            </a:r>
            <a:endParaRPr lang="uk-UA" sz="1600" b="1" dirty="0">
              <a:solidFill>
                <a:prstClr val="black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26000"/>
            <a:ext cx="3005588" cy="210939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0000" y="1026000"/>
            <a:ext cx="3011685" cy="210939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20000" y="1026000"/>
            <a:ext cx="3005588" cy="211549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3600000"/>
            <a:ext cx="3005588" cy="210939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20000" y="3600000"/>
            <a:ext cx="3005588" cy="2115495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60000" y="3600000"/>
            <a:ext cx="3011685" cy="2109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97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-1" y="603652"/>
            <a:ext cx="2880000" cy="27699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1200" b="1">
                <a:solidFill>
                  <a:srgbClr val="002060"/>
                </a:solidFill>
              </a:rPr>
              <a:t>Гонтарева В.О.</a:t>
            </a:r>
            <a:endParaRPr lang="uk-UA" sz="1200" b="1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67828" y="782677"/>
            <a:ext cx="1994806" cy="339488"/>
          </a:xfrm>
          <a:prstGeom prst="rect">
            <a:avLst/>
          </a:prstGeom>
          <a:noFill/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050" b="1" smtClean="0">
                <a:solidFill>
                  <a:srgbClr val="C00000"/>
                </a:solidFill>
              </a:rPr>
              <a:t>Розподіл негативного поля</a:t>
            </a:r>
            <a:endParaRPr lang="uk-UA" sz="1050" b="1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79513" y="782677"/>
            <a:ext cx="1994806" cy="339488"/>
          </a:xfrm>
          <a:prstGeom prst="rect">
            <a:avLst/>
          </a:prstGeom>
          <a:noFill/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050" b="1" smtClean="0">
                <a:solidFill>
                  <a:srgbClr val="002060"/>
                </a:solidFill>
              </a:rPr>
              <a:t>Розподіл нейтрального поля</a:t>
            </a:r>
            <a:endParaRPr lang="uk-UA" sz="1050" b="1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3190604"/>
            <a:ext cx="2880000" cy="27699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1200" b="1">
                <a:solidFill>
                  <a:srgbClr val="002060"/>
                </a:solidFill>
              </a:rPr>
              <a:t>Демчишин В.В.</a:t>
            </a:r>
            <a:endParaRPr lang="uk-UA" sz="1200" b="1">
              <a:solidFill>
                <a:srgbClr val="00206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113399" y="3347859"/>
            <a:ext cx="1994806" cy="339488"/>
          </a:xfrm>
          <a:prstGeom prst="rect">
            <a:avLst/>
          </a:prstGeom>
          <a:noFill/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050" b="1" smtClean="0">
                <a:solidFill>
                  <a:srgbClr val="C00000"/>
                </a:solidFill>
              </a:rPr>
              <a:t>Розподіл негативного поля</a:t>
            </a:r>
            <a:endParaRPr lang="uk-UA" sz="1050" b="1">
              <a:solidFill>
                <a:srgbClr val="C0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125084" y="3347859"/>
            <a:ext cx="1994806" cy="339488"/>
          </a:xfrm>
          <a:prstGeom prst="rect">
            <a:avLst/>
          </a:prstGeom>
          <a:noFill/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050" b="1" smtClean="0">
                <a:solidFill>
                  <a:srgbClr val="002060"/>
                </a:solidFill>
              </a:rPr>
              <a:t>Розподіл нейтрального поля</a:t>
            </a:r>
            <a:endParaRPr lang="uk-UA" sz="1050" b="1">
              <a:solidFill>
                <a:srgbClr val="002060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0033"/>
            <a:ext cx="5822185" cy="701101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2" y="2"/>
            <a:ext cx="828402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Динаміка медіаполя </a:t>
            </a:r>
            <a:r>
              <a:rPr lang="uk-UA" b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розрізі тональності та </a:t>
            </a:r>
            <a:r>
              <a:rPr lang="uk-UA" b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ціннісних характеристик</a:t>
            </a:r>
            <a:endParaRPr lang="uk-UA" b="1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600" b="1" smtClean="0">
                <a:solidFill>
                  <a:prstClr val="black"/>
                </a:solidFill>
              </a:rPr>
              <a:t>/січень-</a:t>
            </a:r>
            <a:r>
              <a:rPr lang="uk-UA" sz="1600" b="1" smtClean="0">
                <a:solidFill>
                  <a:prstClr val="black"/>
                </a:solidFill>
              </a:rPr>
              <a:t>листопад</a:t>
            </a:r>
            <a:r>
              <a:rPr lang="ru-RU" sz="1600" b="1" smtClean="0">
                <a:solidFill>
                  <a:prstClr val="black"/>
                </a:solidFill>
              </a:rPr>
              <a:t> 2015</a:t>
            </a:r>
            <a:r>
              <a:rPr lang="ru-RU" sz="1600" b="1" dirty="0">
                <a:solidFill>
                  <a:prstClr val="black"/>
                </a:solidFill>
              </a:rPr>
              <a:t>/</a:t>
            </a:r>
            <a:endParaRPr lang="uk-UA" sz="1600" b="1" dirty="0">
              <a:solidFill>
                <a:prstClr val="black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26000"/>
            <a:ext cx="3005588" cy="210939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0000" y="1026000"/>
            <a:ext cx="3011685" cy="210939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20000" y="1026000"/>
            <a:ext cx="3005588" cy="211549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3600000"/>
            <a:ext cx="3005588" cy="21093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20000" y="3600000"/>
            <a:ext cx="3005588" cy="2115495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60000" y="3600000"/>
            <a:ext cx="3011685" cy="2109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40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-1" y="603652"/>
            <a:ext cx="2880000" cy="27699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1200" b="1">
                <a:solidFill>
                  <a:srgbClr val="002060"/>
                </a:solidFill>
              </a:rPr>
              <a:t>Пивоварський А.М.</a:t>
            </a:r>
            <a:endParaRPr lang="uk-UA" sz="1200" b="1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67828" y="782677"/>
            <a:ext cx="1994806" cy="339488"/>
          </a:xfrm>
          <a:prstGeom prst="rect">
            <a:avLst/>
          </a:prstGeom>
          <a:noFill/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050" b="1" smtClean="0">
                <a:solidFill>
                  <a:srgbClr val="C00000"/>
                </a:solidFill>
              </a:rPr>
              <a:t>Розподіл негативного поля</a:t>
            </a:r>
            <a:endParaRPr lang="uk-UA" sz="1050" b="1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79513" y="782677"/>
            <a:ext cx="1994806" cy="339488"/>
          </a:xfrm>
          <a:prstGeom prst="rect">
            <a:avLst/>
          </a:prstGeom>
          <a:noFill/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050" b="1" smtClean="0">
                <a:solidFill>
                  <a:srgbClr val="002060"/>
                </a:solidFill>
              </a:rPr>
              <a:t>Розподіл нейтрального поля</a:t>
            </a:r>
            <a:endParaRPr lang="uk-UA" sz="1050" b="1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3190604"/>
            <a:ext cx="2880000" cy="27699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1200" b="1">
                <a:solidFill>
                  <a:srgbClr val="002060"/>
                </a:solidFill>
              </a:rPr>
              <a:t>Розенко </a:t>
            </a:r>
            <a:r>
              <a:rPr lang="uk-UA" sz="1200" b="1" smtClean="0">
                <a:solidFill>
                  <a:srgbClr val="002060"/>
                </a:solidFill>
              </a:rPr>
              <a:t>П.В.</a:t>
            </a:r>
            <a:endParaRPr lang="uk-UA" sz="1200" b="1">
              <a:solidFill>
                <a:srgbClr val="00206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113399" y="3347859"/>
            <a:ext cx="1994806" cy="339488"/>
          </a:xfrm>
          <a:prstGeom prst="rect">
            <a:avLst/>
          </a:prstGeom>
          <a:noFill/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050" b="1" smtClean="0">
                <a:solidFill>
                  <a:srgbClr val="C00000"/>
                </a:solidFill>
              </a:rPr>
              <a:t>Розподіл негативного поля</a:t>
            </a:r>
            <a:endParaRPr lang="uk-UA" sz="1050" b="1">
              <a:solidFill>
                <a:srgbClr val="C0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125084" y="3347859"/>
            <a:ext cx="1994806" cy="339488"/>
          </a:xfrm>
          <a:prstGeom prst="rect">
            <a:avLst/>
          </a:prstGeom>
          <a:noFill/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050" b="1" smtClean="0">
                <a:solidFill>
                  <a:srgbClr val="002060"/>
                </a:solidFill>
              </a:rPr>
              <a:t>Розподіл нейтрального поля</a:t>
            </a:r>
            <a:endParaRPr lang="uk-UA" sz="1050" b="1">
              <a:solidFill>
                <a:srgbClr val="002060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0033"/>
            <a:ext cx="5822185" cy="701101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2" y="2"/>
            <a:ext cx="828402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Динаміка медіаполя </a:t>
            </a:r>
            <a:r>
              <a:rPr lang="uk-UA" b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розрізі тональності та </a:t>
            </a:r>
            <a:r>
              <a:rPr lang="uk-UA" b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ціннісних характеристик</a:t>
            </a:r>
            <a:endParaRPr lang="uk-UA" b="1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600" b="1" smtClean="0">
                <a:solidFill>
                  <a:prstClr val="black"/>
                </a:solidFill>
              </a:rPr>
              <a:t>/січень-</a:t>
            </a:r>
            <a:r>
              <a:rPr lang="uk-UA" sz="1600" b="1" smtClean="0">
                <a:solidFill>
                  <a:prstClr val="black"/>
                </a:solidFill>
              </a:rPr>
              <a:t>листопад</a:t>
            </a:r>
            <a:r>
              <a:rPr lang="ru-RU" sz="1600" b="1" smtClean="0">
                <a:solidFill>
                  <a:prstClr val="black"/>
                </a:solidFill>
              </a:rPr>
              <a:t> 2015</a:t>
            </a:r>
            <a:r>
              <a:rPr lang="ru-RU" sz="1600" b="1" dirty="0">
                <a:solidFill>
                  <a:prstClr val="black"/>
                </a:solidFill>
              </a:rPr>
              <a:t>/</a:t>
            </a:r>
            <a:endParaRPr lang="uk-UA" sz="1600" b="1" dirty="0">
              <a:solidFill>
                <a:prstClr val="black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26000"/>
            <a:ext cx="3005588" cy="210939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0000" y="1026000"/>
            <a:ext cx="3011685" cy="210939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20000" y="1026000"/>
            <a:ext cx="3005588" cy="211549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3600000"/>
            <a:ext cx="3005588" cy="210939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20000" y="3600000"/>
            <a:ext cx="3005588" cy="2115495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60000" y="3600000"/>
            <a:ext cx="3011685" cy="2109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21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364</Words>
  <Application>Microsoft Office PowerPoint</Application>
  <PresentationFormat>Экран (4:3)</PresentationFormat>
  <Paragraphs>78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Alesya</dc:creator>
  <cp:lastModifiedBy>Alesya</cp:lastModifiedBy>
  <cp:revision>93</cp:revision>
  <dcterms:created xsi:type="dcterms:W3CDTF">2015-12-13T12:45:47Z</dcterms:created>
  <dcterms:modified xsi:type="dcterms:W3CDTF">2015-12-16T10:17:33Z</dcterms:modified>
</cp:coreProperties>
</file>